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8"/>
  </p:notesMasterIdLst>
  <p:sldIdLst>
    <p:sldId id="273" r:id="rId2"/>
    <p:sldId id="284" r:id="rId3"/>
    <p:sldId id="274" r:id="rId4"/>
    <p:sldId id="285" r:id="rId5"/>
    <p:sldId id="294" r:id="rId6"/>
    <p:sldId id="295" r:id="rId7"/>
    <p:sldId id="298" r:id="rId8"/>
    <p:sldId id="299" r:id="rId9"/>
    <p:sldId id="300" r:id="rId10"/>
    <p:sldId id="296" r:id="rId11"/>
    <p:sldId id="286" r:id="rId12"/>
    <p:sldId id="287" r:id="rId13"/>
    <p:sldId id="301" r:id="rId14"/>
    <p:sldId id="302" r:id="rId15"/>
    <p:sldId id="303" r:id="rId16"/>
    <p:sldId id="288" r:id="rId17"/>
    <p:sldId id="289" r:id="rId18"/>
    <p:sldId id="308" r:id="rId19"/>
    <p:sldId id="309" r:id="rId20"/>
    <p:sldId id="310" r:id="rId21"/>
    <p:sldId id="311" r:id="rId22"/>
    <p:sldId id="312" r:id="rId23"/>
    <p:sldId id="313" r:id="rId24"/>
    <p:sldId id="314" r:id="rId25"/>
    <p:sldId id="315" r:id="rId26"/>
    <p:sldId id="316" r:id="rId27"/>
    <p:sldId id="317" r:id="rId28"/>
    <p:sldId id="290" r:id="rId29"/>
    <p:sldId id="291" r:id="rId30"/>
    <p:sldId id="304" r:id="rId31"/>
    <p:sldId id="305" r:id="rId32"/>
    <p:sldId id="306" r:id="rId33"/>
    <p:sldId id="307" r:id="rId34"/>
    <p:sldId id="292" r:id="rId35"/>
    <p:sldId id="293" r:id="rId36"/>
    <p:sldId id="279" r:id="rId37"/>
  </p:sldIdLst>
  <p:sldSz cx="12192000" cy="6858000"/>
  <p:notesSz cx="6858000" cy="9144000"/>
  <p:embeddedFontLst>
    <p:embeddedFont>
      <p:font typeface="等线" panose="02010600030101010101" pitchFamily="2" charset="-122"/>
      <p:regular r:id="rId39"/>
      <p:bold r:id="rId40"/>
    </p:embeddedFont>
    <p:embeddedFont>
      <p:font typeface="微软雅黑" panose="020B0503020204020204" pitchFamily="34" charset="-122"/>
      <p:regular r:id="rId41"/>
      <p:bold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94660"/>
  </p:normalViewPr>
  <p:slideViewPr>
    <p:cSldViewPr snapToGrid="0">
      <p:cViewPr varScale="1">
        <p:scale>
          <a:sx n="102" d="100"/>
          <a:sy n="102" d="100"/>
        </p:scale>
        <p:origin x="16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C8C0B-E7A1-4E81-AB6F-6479A52F298B}" type="datetimeFigureOut">
              <a:rPr lang="zh-CN" altLang="en-US" smtClean="0"/>
              <a:t>2025/4/25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7FEF-E4FC-4DC9-B4DC-A4589F3A6D20}" type="slidenum">
              <a:rPr lang="zh-CN" altLang="en-US" smtClean="0"/>
              <a:t>‹#›</a:t>
            </a:fld>
            <a:endParaRPr lang="zh-CN" altLang="en-US"/>
          </a:p>
        </p:txBody>
      </p:sp>
    </p:spTree>
    <p:extLst>
      <p:ext uri="{BB962C8B-B14F-4D97-AF65-F5344CB8AC3E}">
        <p14:creationId xmlns:p14="http://schemas.microsoft.com/office/powerpoint/2010/main" val="76972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63790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1663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51810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41722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203979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55395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0079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5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1.png"/><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2.png"/><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3.png"/><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1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35.png"/><Relationship Id="rId4"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67.xml"/><Relationship Id="rId5" Type="http://schemas.openxmlformats.org/officeDocument/2006/relationships/image" Target="../media/image36.png"/><Relationship Id="rId4"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slideLayout" Target="../slideLayouts/slideLayout5.xml"/><Relationship Id="rId4"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14368" y="1972025"/>
            <a:ext cx="10684238" cy="783876"/>
          </a:xfrm>
        </p:spPr>
        <p:txBody>
          <a:bodyPr>
            <a:noAutofit/>
          </a:bodyPr>
          <a:lstStyle/>
          <a:p>
            <a:pPr algn="ctr">
              <a:lnSpc>
                <a:spcPct val="150000"/>
              </a:lnSpc>
            </a:pPr>
            <a:r>
              <a:rPr lang="en-US" altLang="zh-CN" sz="3200" b="1" dirty="0" err="1">
                <a:effectLst/>
                <a:latin typeface="+mj-lt"/>
                <a:ea typeface="微软雅黑" panose="020B0503020204020204" pitchFamily="34" charset="-122"/>
              </a:rPr>
              <a:t>Atlas.Y</a:t>
            </a:r>
            <a:r>
              <a:rPr lang="zh-CN" altLang="en-US" sz="3200" dirty="0">
                <a:latin typeface="+mj-lt"/>
                <a:ea typeface="微软雅黑" panose="020B0503020204020204" pitchFamily="34" charset="-122"/>
              </a:rPr>
              <a:t>：</a:t>
            </a:r>
            <a:r>
              <a:rPr lang="zh-CN" altLang="en-US" sz="3200" b="1" dirty="0">
                <a:effectLst/>
                <a:latin typeface="+mj-lt"/>
                <a:ea typeface="微软雅黑" panose="020B0503020204020204" pitchFamily="34" charset="-122"/>
              </a:rPr>
              <a:t>用于优化酵母菌亚细胞定位的分子标签设计软件</a:t>
            </a:r>
            <a:endParaRPr lang="en-US" altLang="zh-CN" sz="1600" b="1" dirty="0">
              <a:effectLst/>
              <a:latin typeface="+mj-lt"/>
              <a:ea typeface="微软雅黑" panose="020B0503020204020204" pitchFamily="34" charset="-122"/>
            </a:endParaRPr>
          </a:p>
        </p:txBody>
      </p:sp>
      <p:sp>
        <p:nvSpPr>
          <p:cNvPr id="4" name="标题 1">
            <a:extLst>
              <a:ext uri="{FF2B5EF4-FFF2-40B4-BE49-F238E27FC236}">
                <a16:creationId xmlns:a16="http://schemas.microsoft.com/office/drawing/2014/main" id="{DB80170B-635B-79B8-6B08-145F5391354C}"/>
              </a:ext>
            </a:extLst>
          </p:cNvPr>
          <p:cNvSpPr txBox="1">
            <a:spLocks/>
          </p:cNvSpPr>
          <p:nvPr/>
        </p:nvSpPr>
        <p:spPr>
          <a:xfrm>
            <a:off x="2092798" y="3849008"/>
            <a:ext cx="2409352" cy="7838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algn="ctr">
              <a:lnSpc>
                <a:spcPct val="150000"/>
              </a:lnSpc>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计算机科学与技术学院</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2250758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林继申</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pic>
        <p:nvPicPr>
          <p:cNvPr id="5" name="图片 4">
            <a:extLst>
              <a:ext uri="{FF2B5EF4-FFF2-40B4-BE49-F238E27FC236}">
                <a16:creationId xmlns:a16="http://schemas.microsoft.com/office/drawing/2014/main" id="{FF6590D8-6032-4A0B-A1E3-AF3A6D216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1482" y="307777"/>
            <a:ext cx="1904930" cy="536555"/>
          </a:xfrm>
          <a:prstGeom prst="rect">
            <a:avLst/>
          </a:prstGeom>
        </p:spPr>
      </p:pic>
      <p:grpSp>
        <p:nvGrpSpPr>
          <p:cNvPr id="13" name="组合 12">
            <a:extLst>
              <a:ext uri="{FF2B5EF4-FFF2-40B4-BE49-F238E27FC236}">
                <a16:creationId xmlns:a16="http://schemas.microsoft.com/office/drawing/2014/main" id="{FF9BA717-EF0D-424E-BEE0-C267DFB1B71D}"/>
              </a:ext>
            </a:extLst>
          </p:cNvPr>
          <p:cNvGrpSpPr/>
          <p:nvPr/>
        </p:nvGrpSpPr>
        <p:grpSpPr>
          <a:xfrm>
            <a:off x="1224171" y="2827855"/>
            <a:ext cx="9264632" cy="318229"/>
            <a:chOff x="1224171" y="2827855"/>
            <a:chExt cx="9264632" cy="318229"/>
          </a:xfrm>
        </p:grpSpPr>
        <p:pic>
          <p:nvPicPr>
            <p:cNvPr id="10" name="图片 9">
              <a:extLst>
                <a:ext uri="{FF2B5EF4-FFF2-40B4-BE49-F238E27FC236}">
                  <a16:creationId xmlns:a16="http://schemas.microsoft.com/office/drawing/2014/main" id="{49C3A1F8-E734-4275-8B3C-1CF69F1E2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530" y="2872104"/>
              <a:ext cx="8186273" cy="273980"/>
            </a:xfrm>
            <a:prstGeom prst="rect">
              <a:avLst/>
            </a:prstGeom>
          </p:spPr>
        </p:pic>
        <p:pic>
          <p:nvPicPr>
            <p:cNvPr id="11" name="图片 10">
              <a:extLst>
                <a:ext uri="{FF2B5EF4-FFF2-40B4-BE49-F238E27FC236}">
                  <a16:creationId xmlns:a16="http://schemas.microsoft.com/office/drawing/2014/main" id="{6656E8FD-B5EC-4D55-A867-4C0CDCF21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171" y="2827855"/>
              <a:ext cx="972711" cy="273980"/>
            </a:xfrm>
            <a:prstGeom prst="rect">
              <a:avLst/>
            </a:prstGeom>
          </p:spPr>
        </p:pic>
      </p:grpSp>
      <p:sp>
        <p:nvSpPr>
          <p:cNvPr id="14" name="标题 1">
            <a:extLst>
              <a:ext uri="{FF2B5EF4-FFF2-40B4-BE49-F238E27FC236}">
                <a16:creationId xmlns:a16="http://schemas.microsoft.com/office/drawing/2014/main" id="{71706269-9D97-49A1-A0E6-93643CC6F9ED}"/>
              </a:ext>
            </a:extLst>
          </p:cNvPr>
          <p:cNvSpPr txBox="1">
            <a:spLocks/>
          </p:cNvSpPr>
          <p:nvPr/>
        </p:nvSpPr>
        <p:spPr>
          <a:xfrm>
            <a:off x="9480550" y="5825407"/>
            <a:ext cx="2145862" cy="38489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12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23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1.4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项目价值</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9" name="标题 3">
            <a:extLst>
              <a:ext uri="{FF2B5EF4-FFF2-40B4-BE49-F238E27FC236}">
                <a16:creationId xmlns:a16="http://schemas.microsoft.com/office/drawing/2014/main" id="{54510F1D-EE52-473D-82BA-3AEEFD3D49AE}"/>
              </a:ext>
            </a:extLst>
          </p:cNvPr>
          <p:cNvSpPr>
            <a:spLocks noGrp="1"/>
          </p:cNvSpPr>
          <p:nvPr>
            <p:custDataLst>
              <p:tags r:id="rId3"/>
            </p:custDataLst>
          </p:nvPr>
        </p:nvSpPr>
        <p:spPr>
          <a:xfrm>
            <a:off x="666751" y="1738014"/>
            <a:ext cx="10858498" cy="49240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Atlas.Y</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能够辅助设计实现精准酵母菌亚细胞定位的蛋白质，为基础研究和合成生物学提供了一个强有力的工具。在合成生物学领域，蛋白质的高效定位和代谢流的精准控制对于提升生物制造效率至关重要。通过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Atlas.Y</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平台，研究人员可以利用其集成的计算工具和数据库，解决蛋白质精准定位的挑战，从而推动更复杂的代谢反应设计与调控。该平台还提供了灵活的亚细胞定位优化和动态定位控制解决方案，特别适用于需要在复杂环境中进行高效生产的应用。无论是基础研究，还是大规模工业生产，</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Atlas.Y</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都能够为研究人员提供新思路，新能力，加速生物制造流程的优化和创新。</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通过优化亚细胞定位，</a:t>
            </a:r>
            <a:r>
              <a:rPr lang="en-US" altLang="zh-CN" sz="1600" b="0" dirty="0" err="1">
                <a:solidFill>
                  <a:prstClr val="black"/>
                </a:solidFill>
                <a:latin typeface="微软雅黑" panose="020B0503020204020204" pitchFamily="34" charset="-122"/>
                <a:ea typeface="微软雅黑" panose="020B0503020204020204" pitchFamily="34" charset="-122"/>
              </a:rPr>
              <a:t>Atlas.Y</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帮助用户将蛋白精确定位到特定的细胞器内，提升局部代谢效率。例如，在生产高价值的化学品如萜类化合物时，酶的精准定位至线粒体等特定细胞器可以显著提升目标产物的产量，减少副产物形成。这种优化不仅适用于研究实验，还在大规模工业化生产中表现出强大的潜力，能够显著提升生物燃料或药物等复杂化合物的合成效率。</a:t>
            </a: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en-US" altLang="zh-CN" sz="1600" b="0" dirty="0" err="1">
                <a:solidFill>
                  <a:prstClr val="black"/>
                </a:solidFill>
                <a:latin typeface="微软雅黑" panose="020B0503020204020204" pitchFamily="34" charset="-122"/>
                <a:ea typeface="微软雅黑" panose="020B0503020204020204" pitchFamily="34" charset="-122"/>
              </a:rPr>
              <a:t>Atlas.Y</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提供了动态定位工具，结合光敏元件，实现蛋白质行为的精确时空控制。在工业生产中，这一功能尤为重要，研究人员可以根据环境变化快速调整蛋白质功能，从而优化生产过程。例如，在大规模发酵过程中，代谢条件的波动可能会影响目标产物的合成效率，动态定位功能可以实时响应这些变化，确保代谢流的稳定性并优化产出。</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153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项目竞品分析</a:t>
            </a:r>
            <a:endPar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Project Competitive Product Analysis</a:t>
            </a:r>
          </a:p>
        </p:txBody>
      </p:sp>
    </p:spTree>
    <p:extLst>
      <p:ext uri="{BB962C8B-B14F-4D97-AF65-F5344CB8AC3E}">
        <p14:creationId xmlns:p14="http://schemas.microsoft.com/office/powerpoint/2010/main" val="2453684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2A431D-22FF-4495-AF60-CD845EADEC30}"/>
              </a:ext>
            </a:extLst>
          </p:cNvPr>
          <p:cNvPicPr>
            <a:picLocks noChangeAspect="1"/>
          </p:cNvPicPr>
          <p:nvPr/>
        </p:nvPicPr>
        <p:blipFill>
          <a:blip r:embed="rId5"/>
          <a:stretch>
            <a:fillRect/>
          </a:stretch>
        </p:blipFill>
        <p:spPr>
          <a:xfrm>
            <a:off x="6854847" y="3899854"/>
            <a:ext cx="4670402" cy="2762981"/>
          </a:xfrm>
          <a:prstGeom prst="rect">
            <a:avLst/>
          </a:prstGeom>
        </p:spPr>
      </p:pic>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项目竞品分析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Competitive Product Analysis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7242C1F4-DD8C-4A09-BB97-90248364927F}"/>
              </a:ext>
            </a:extLst>
          </p:cNvPr>
          <p:cNvPicPr>
            <a:picLocks noChangeAspect="1"/>
          </p:cNvPicPr>
          <p:nvPr/>
        </p:nvPicPr>
        <p:blipFill rotWithShape="1">
          <a:blip r:embed="rId6"/>
          <a:srcRect l="422" t="1145" r="499" b="1385"/>
          <a:stretch/>
        </p:blipFill>
        <p:spPr>
          <a:xfrm>
            <a:off x="666751" y="1195423"/>
            <a:ext cx="7199822" cy="2916224"/>
          </a:xfrm>
          <a:prstGeom prst="rect">
            <a:avLst/>
          </a:prstGeom>
        </p:spPr>
      </p:pic>
      <p:sp>
        <p:nvSpPr>
          <p:cNvPr id="14" name="标题 3">
            <a:extLst>
              <a:ext uri="{FF2B5EF4-FFF2-40B4-BE49-F238E27FC236}">
                <a16:creationId xmlns:a16="http://schemas.microsoft.com/office/drawing/2014/main" id="{29232F93-8749-4989-9255-E9F74502FD63}"/>
              </a:ext>
            </a:extLst>
          </p:cNvPr>
          <p:cNvSpPr>
            <a:spLocks noGrp="1"/>
          </p:cNvSpPr>
          <p:nvPr>
            <p:custDataLst>
              <p:tags r:id="rId2"/>
            </p:custDataLst>
          </p:nvPr>
        </p:nvSpPr>
        <p:spPr>
          <a:xfrm>
            <a:off x="8015843" y="1195423"/>
            <a:ext cx="3509405" cy="1951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订阅模式通常被频繁使用工具的用户采用，涵盖从序列分析到实验管理的功能，适合学术研究和商业用户。按需付费模式提供了更大的灵活性，非常适合需要偶尔访问高级功能的用户。对于大型研究机构和企业，企业订阅模式提供了高级功能和团队协作工具，价格较高，能够满足数据安全和高效计算的需求。</a:t>
            </a:r>
          </a:p>
        </p:txBody>
      </p:sp>
      <p:sp>
        <p:nvSpPr>
          <p:cNvPr id="16" name="标题 3">
            <a:extLst>
              <a:ext uri="{FF2B5EF4-FFF2-40B4-BE49-F238E27FC236}">
                <a16:creationId xmlns:a16="http://schemas.microsoft.com/office/drawing/2014/main" id="{2E3222B8-7406-4442-B7D5-78740926103B}"/>
              </a:ext>
            </a:extLst>
          </p:cNvPr>
          <p:cNvSpPr>
            <a:spLocks noGrp="1"/>
          </p:cNvSpPr>
          <p:nvPr>
            <p:custDataLst>
              <p:tags r:id="rId3"/>
            </p:custDataLst>
          </p:nvPr>
        </p:nvSpPr>
        <p:spPr>
          <a:xfrm>
            <a:off x="666751" y="5386141"/>
            <a:ext cx="6188096" cy="12766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这张图表展示了主要生物信息学工具的定价范围，涵盖了订阅模式、按需付费选项以及企业级订阅计划。价格范围从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49</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（例如，</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Geneious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基础订阅）到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500</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（例如，</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Schrödinger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企业版）。不同颜色区分了产品，直观展示了它们的市场定位和定价策略的差异。这些信息为制定竞争性定价策略提供了宝贵的参考，并为抢占市场份额奠定了基础。</a:t>
            </a:r>
          </a:p>
        </p:txBody>
      </p:sp>
    </p:spTree>
    <p:extLst>
      <p:ext uri="{BB962C8B-B14F-4D97-AF65-F5344CB8AC3E}">
        <p14:creationId xmlns:p14="http://schemas.microsoft.com/office/powerpoint/2010/main" val="917128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8B22A08D-4F39-42FB-BDC5-F579A167FDD2}"/>
              </a:ext>
            </a:extLst>
          </p:cNvPr>
          <p:cNvSpPr>
            <a:spLocks noGrp="1"/>
          </p:cNvSpPr>
          <p:nvPr>
            <p:custDataLst>
              <p:tags r:id="rId1"/>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2.1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竞品分析：</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475487157"/>
              </p:ext>
            </p:extLst>
          </p:nvPr>
        </p:nvGraphicFramePr>
        <p:xfrm>
          <a:off x="666751" y="2529081"/>
          <a:ext cx="10858498" cy="4022092"/>
        </p:xfrm>
        <a:graphic>
          <a:graphicData uri="http://schemas.openxmlformats.org/drawingml/2006/table">
            <a:tbl>
              <a:tblPr bandRow="1">
                <a:tableStyleId>{3B4B98B0-60AC-42C2-AFA5-B58CD77FA1E5}</a:tableStyleId>
              </a:tblPr>
              <a:tblGrid>
                <a:gridCol w="1886444">
                  <a:extLst>
                    <a:ext uri="{9D8B030D-6E8A-4147-A177-3AD203B41FA5}">
                      <a16:colId xmlns:a16="http://schemas.microsoft.com/office/drawing/2014/main" val="1193189340"/>
                    </a:ext>
                  </a:extLst>
                </a:gridCol>
                <a:gridCol w="8972054">
                  <a:extLst>
                    <a:ext uri="{9D8B030D-6E8A-4147-A177-3AD203B41FA5}">
                      <a16:colId xmlns:a16="http://schemas.microsoft.com/office/drawing/2014/main" val="4267788432"/>
                    </a:ext>
                  </a:extLst>
                </a:gridCol>
              </a:tblGrid>
              <a:tr h="307368">
                <a:tc>
                  <a:txBody>
                    <a:bodyPr/>
                    <a:lstStyle/>
                    <a:p>
                      <a:pPr algn="ctr">
                        <a:lnSpc>
                          <a:spcPct val="120000"/>
                        </a:lnSpc>
                      </a:pPr>
                      <a:r>
                        <a:rPr lang="zh-CN" altLang="en-US" sz="1200" b="1" i="0" kern="1200" dirty="0">
                          <a:solidFill>
                            <a:schemeClr val="tx1"/>
                          </a:solidFill>
                          <a:effectLst/>
                          <a:latin typeface="+mn-lt"/>
                          <a:ea typeface="+mn-ea"/>
                          <a:cs typeface="+mn-cs"/>
                        </a:rPr>
                        <a:t>优势 </a:t>
                      </a:r>
                      <a:r>
                        <a:rPr lang="en-US" altLang="zh-CN" sz="1200" b="1" i="0" kern="1200" dirty="0">
                          <a:solidFill>
                            <a:schemeClr val="tx1"/>
                          </a:solidFill>
                          <a:effectLst/>
                          <a:latin typeface="+mn-lt"/>
                          <a:ea typeface="+mn-ea"/>
                          <a:cs typeface="+mn-cs"/>
                        </a:rPr>
                        <a:t>(Strengths)</a:t>
                      </a:r>
                    </a:p>
                  </a:txBody>
                  <a:tcPr anchor="ctr"/>
                </a:tc>
                <a:tc>
                  <a:txBody>
                    <a:bodyPr/>
                    <a:lstStyle/>
                    <a:p>
                      <a:pPr>
                        <a:lnSpc>
                          <a:spcPct val="120000"/>
                        </a:lnSpc>
                      </a:pPr>
                      <a:r>
                        <a:rPr lang="zh-CN" altLang="en-US" sz="1200" b="1" dirty="0"/>
                        <a:t>专业化与定制化</a:t>
                      </a:r>
                      <a:r>
                        <a:rPr lang="zh-CN" altLang="en-US" sz="1200" dirty="0"/>
                        <a:t>：</a:t>
                      </a:r>
                      <a:r>
                        <a:rPr lang="en-US" altLang="zh-CN" sz="1200" dirty="0" err="1"/>
                        <a:t>Atlas.Y</a:t>
                      </a:r>
                      <a:r>
                        <a:rPr lang="en-US" altLang="zh-CN" sz="1200" dirty="0"/>
                        <a:t> </a:t>
                      </a:r>
                      <a:r>
                        <a:rPr lang="zh-CN" altLang="en-US" sz="1200" dirty="0"/>
                        <a:t>专注于酵母细胞内蛋白质定位，提供高度专业化和定制化的功能，满足特定用户群体的需求，而 </a:t>
                      </a:r>
                      <a:r>
                        <a:rPr lang="en-US" altLang="zh-CN" sz="1200" dirty="0"/>
                        <a:t>Geneious </a:t>
                      </a:r>
                      <a:r>
                        <a:rPr lang="zh-CN" altLang="en-US" sz="1200" dirty="0"/>
                        <a:t>更偏向于通用的生物信息学工具。</a:t>
                      </a:r>
                      <a:endParaRPr lang="en-US" altLang="zh-CN" sz="1200" dirty="0"/>
                    </a:p>
                    <a:p>
                      <a:pPr>
                        <a:lnSpc>
                          <a:spcPct val="120000"/>
                        </a:lnSpc>
                      </a:pPr>
                      <a:r>
                        <a:rPr lang="zh-CN" altLang="en-US" sz="1200" b="1" dirty="0"/>
                        <a:t>灵活的定价模式</a:t>
                      </a:r>
                      <a:r>
                        <a:rPr lang="zh-CN" altLang="en-US" sz="1200" dirty="0"/>
                        <a:t>：</a:t>
                      </a:r>
                      <a:r>
                        <a:rPr lang="en-US" altLang="zh-CN" sz="1200" dirty="0" err="1"/>
                        <a:t>Atlas.Y</a:t>
                      </a:r>
                      <a:r>
                        <a:rPr lang="en-US" altLang="zh-CN" sz="1200" dirty="0"/>
                        <a:t> </a:t>
                      </a:r>
                      <a:r>
                        <a:rPr lang="zh-CN" altLang="en-US" sz="1200" dirty="0"/>
                        <a:t>提供更多样化的订阅和按使用付费模式，适应不同用户的预算和使用频率，而 </a:t>
                      </a:r>
                      <a:r>
                        <a:rPr lang="en-US" altLang="zh-CN" sz="1200" dirty="0"/>
                        <a:t>Geneious </a:t>
                      </a:r>
                      <a:r>
                        <a:rPr lang="zh-CN" altLang="en-US" sz="1200" dirty="0"/>
                        <a:t>的定价相对固定，灵活性较低。</a:t>
                      </a:r>
                      <a:endParaRPr lang="en-US" altLang="zh-CN" sz="1200" dirty="0"/>
                    </a:p>
                    <a:p>
                      <a:pPr>
                        <a:lnSpc>
                          <a:spcPct val="120000"/>
                        </a:lnSpc>
                      </a:pPr>
                      <a:r>
                        <a:rPr lang="zh-CN" altLang="en-US" sz="1200" b="1" dirty="0"/>
                        <a:t>先进的算法与技术</a:t>
                      </a:r>
                      <a:r>
                        <a:rPr lang="zh-CN" altLang="en-US" sz="1200" dirty="0"/>
                        <a:t>：集成了 </a:t>
                      </a:r>
                      <a:r>
                        <a:rPr lang="en-US" altLang="zh-CN" sz="1200" dirty="0"/>
                        <a:t>ESM-fold</a:t>
                      </a:r>
                      <a:r>
                        <a:rPr lang="zh-CN" altLang="en-US" sz="1200" dirty="0"/>
                        <a:t>、</a:t>
                      </a:r>
                      <a:r>
                        <a:rPr lang="en-US" altLang="zh-CN" sz="1200" dirty="0"/>
                        <a:t>Rosetta </a:t>
                      </a:r>
                      <a:r>
                        <a:rPr lang="zh-CN" altLang="en-US" sz="1200" dirty="0"/>
                        <a:t>和 </a:t>
                      </a:r>
                      <a:r>
                        <a:rPr lang="en-US" altLang="zh-CN" sz="1200" dirty="0"/>
                        <a:t>CAD-score </a:t>
                      </a:r>
                      <a:r>
                        <a:rPr lang="zh-CN" altLang="en-US" sz="1200" dirty="0"/>
                        <a:t>等先进模型，确保蛋白质融合体的稳定性和功能一致性，技术创新性强。</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066620182"/>
                  </a:ext>
                </a:extLst>
              </a:tr>
              <a:tr h="211778">
                <a:tc>
                  <a:txBody>
                    <a:bodyPr/>
                    <a:lstStyle/>
                    <a:p>
                      <a:pPr algn="ctr">
                        <a:lnSpc>
                          <a:spcPct val="120000"/>
                        </a:lnSpc>
                      </a:pPr>
                      <a:r>
                        <a:rPr lang="zh-CN" altLang="en-US" sz="1200" b="1" i="0" kern="1200" dirty="0">
                          <a:solidFill>
                            <a:schemeClr val="tx1"/>
                          </a:solidFill>
                          <a:effectLst/>
                          <a:latin typeface="+mn-lt"/>
                          <a:ea typeface="+mn-ea"/>
                          <a:cs typeface="+mn-cs"/>
                        </a:rPr>
                        <a:t>劣势 </a:t>
                      </a:r>
                      <a:r>
                        <a:rPr lang="en-US" altLang="zh-CN" sz="1200" b="1" i="0" kern="1200" dirty="0">
                          <a:solidFill>
                            <a:schemeClr val="tx1"/>
                          </a:solidFill>
                          <a:effectLst/>
                          <a:latin typeface="+mn-lt"/>
                          <a:ea typeface="+mn-ea"/>
                          <a:cs typeface="+mn-cs"/>
                        </a:rPr>
                        <a:t>(Weaknesses)</a:t>
                      </a:r>
                    </a:p>
                  </a:txBody>
                  <a:tcPr anchor="ctr"/>
                </a:tc>
                <a:tc>
                  <a:txBody>
                    <a:bodyPr/>
                    <a:lstStyle/>
                    <a:p>
                      <a:pPr>
                        <a:lnSpc>
                          <a:spcPct val="120000"/>
                        </a:lnSpc>
                      </a:pPr>
                      <a:r>
                        <a:rPr lang="zh-CN" altLang="en-US" sz="1200" b="1" dirty="0"/>
                        <a:t>市场知名度较低</a:t>
                      </a:r>
                      <a:r>
                        <a:rPr lang="zh-CN" altLang="en-US" sz="1200" dirty="0"/>
                        <a:t>：相比于已经在市场上建立良好声誉的 </a:t>
                      </a:r>
                      <a:r>
                        <a:rPr lang="en-US" altLang="zh-CN" sz="1200" dirty="0"/>
                        <a:t>Geneious</a:t>
                      </a:r>
                      <a:r>
                        <a:rPr lang="zh-CN" altLang="en-US" sz="1200" dirty="0"/>
                        <a:t>，</a:t>
                      </a:r>
                      <a:r>
                        <a:rPr lang="en-US" altLang="zh-CN" sz="1200" dirty="0" err="1"/>
                        <a:t>Atlas.Y</a:t>
                      </a:r>
                      <a:r>
                        <a:rPr lang="en-US" altLang="zh-CN" sz="1200" dirty="0"/>
                        <a:t> </a:t>
                      </a:r>
                      <a:r>
                        <a:rPr lang="zh-CN" altLang="en-US" sz="1200" dirty="0"/>
                        <a:t>作为新兴工具在市场认知度和用户信任度上还有待提升。</a:t>
                      </a:r>
                      <a:endParaRPr lang="en-US" altLang="zh-CN" sz="1200" dirty="0"/>
                    </a:p>
                    <a:p>
                      <a:pPr>
                        <a:lnSpc>
                          <a:spcPct val="120000"/>
                        </a:lnSpc>
                      </a:pPr>
                      <a:r>
                        <a:rPr lang="zh-CN" altLang="en-US" sz="1200" b="1" dirty="0"/>
                        <a:t>功能范围有限</a:t>
                      </a:r>
                      <a:r>
                        <a:rPr lang="zh-CN" altLang="en-US" sz="1200" dirty="0"/>
                        <a:t>：</a:t>
                      </a:r>
                      <a:r>
                        <a:rPr lang="en-US" altLang="zh-CN" sz="1200" dirty="0" err="1"/>
                        <a:t>Atlas.Y</a:t>
                      </a:r>
                      <a:r>
                        <a:rPr lang="en-US" altLang="zh-CN" sz="1200" dirty="0"/>
                        <a:t> </a:t>
                      </a:r>
                      <a:r>
                        <a:rPr lang="zh-CN" altLang="en-US" sz="1200" dirty="0"/>
                        <a:t>专注于蛋白质定位，功能较为专一，缺乏 </a:t>
                      </a:r>
                      <a:r>
                        <a:rPr lang="en-US" altLang="zh-CN" sz="1200" dirty="0"/>
                        <a:t>Geneious </a:t>
                      </a:r>
                      <a:r>
                        <a:rPr lang="zh-CN" altLang="en-US" sz="1200" dirty="0"/>
                        <a:t>提供的广泛生物信息学分析工具，用户群体较为有限。</a:t>
                      </a:r>
                      <a:endParaRPr lang="en-US" altLang="zh-CN" sz="1200" dirty="0"/>
                    </a:p>
                    <a:p>
                      <a:pPr>
                        <a:lnSpc>
                          <a:spcPct val="120000"/>
                        </a:lnSpc>
                      </a:pPr>
                      <a:r>
                        <a:rPr lang="zh-CN" altLang="en-US" sz="1200" b="1" dirty="0"/>
                        <a:t>研发与维护成本高</a:t>
                      </a:r>
                      <a:r>
                        <a:rPr lang="zh-CN" altLang="en-US" sz="1200" dirty="0"/>
                        <a:t>：持续优化和更新 </a:t>
                      </a:r>
                      <a:r>
                        <a:rPr lang="en-US" altLang="zh-CN" sz="1200" dirty="0" err="1"/>
                        <a:t>Atlas.Y</a:t>
                      </a:r>
                      <a:r>
                        <a:rPr lang="en-US" altLang="zh-CN" sz="1200" dirty="0"/>
                        <a:t> </a:t>
                      </a:r>
                      <a:r>
                        <a:rPr lang="zh-CN" altLang="en-US" sz="1200" dirty="0"/>
                        <a:t>需要大量的研发投入和维护资源，这在初期可能对资金和资源造成压力。</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338191596"/>
                  </a:ext>
                </a:extLst>
              </a:tr>
              <a:tr h="211778">
                <a:tc>
                  <a:txBody>
                    <a:bodyPr/>
                    <a:lstStyle/>
                    <a:p>
                      <a:pPr algn="ctr">
                        <a:lnSpc>
                          <a:spcPct val="120000"/>
                        </a:lnSpc>
                      </a:pPr>
                      <a:r>
                        <a:rPr lang="zh-CN" altLang="en-US" sz="1200" b="1" i="0" kern="1200" dirty="0">
                          <a:solidFill>
                            <a:schemeClr val="tx1"/>
                          </a:solidFill>
                          <a:effectLst/>
                          <a:latin typeface="+mn-lt"/>
                          <a:ea typeface="+mn-ea"/>
                          <a:cs typeface="+mn-cs"/>
                        </a:rPr>
                        <a:t>机会 </a:t>
                      </a:r>
                      <a:r>
                        <a:rPr lang="en-US" altLang="zh-CN" sz="1200" b="1" i="0" kern="1200" dirty="0">
                          <a:solidFill>
                            <a:schemeClr val="tx1"/>
                          </a:solidFill>
                          <a:effectLst/>
                          <a:latin typeface="+mn-lt"/>
                          <a:ea typeface="+mn-ea"/>
                          <a:cs typeface="+mn-cs"/>
                        </a:rPr>
                        <a:t>(Opportunities)</a:t>
                      </a:r>
                    </a:p>
                  </a:txBody>
                  <a:tcPr anchor="ctr"/>
                </a:tc>
                <a:tc>
                  <a:txBody>
                    <a:bodyPr/>
                    <a:lstStyle/>
                    <a:p>
                      <a:pPr>
                        <a:lnSpc>
                          <a:spcPct val="120000"/>
                        </a:lnSpc>
                      </a:pPr>
                      <a:r>
                        <a:rPr lang="zh-CN" altLang="en-US" sz="1200" b="1" dirty="0"/>
                        <a:t>市场需求增长</a:t>
                      </a:r>
                      <a:r>
                        <a:rPr lang="zh-CN" altLang="en-US" sz="1200" dirty="0"/>
                        <a:t>：随着生物信息学和合成生物学的快速发展，特别是在生物制造优化工具方面，</a:t>
                      </a:r>
                      <a:r>
                        <a:rPr lang="en-US" altLang="zh-CN" sz="1200" dirty="0" err="1"/>
                        <a:t>Atlas.Y</a:t>
                      </a:r>
                      <a:r>
                        <a:rPr lang="en-US" altLang="zh-CN" sz="1200" dirty="0"/>
                        <a:t> </a:t>
                      </a:r>
                      <a:r>
                        <a:rPr lang="zh-CN" altLang="en-US" sz="1200" dirty="0"/>
                        <a:t>有巨大的市场潜力。</a:t>
                      </a:r>
                      <a:endParaRPr lang="en-US" altLang="zh-CN" sz="1200" dirty="0"/>
                    </a:p>
                    <a:p>
                      <a:pPr>
                        <a:lnSpc>
                          <a:spcPct val="120000"/>
                        </a:lnSpc>
                      </a:pPr>
                      <a:r>
                        <a:rPr lang="zh-CN" altLang="en-US" sz="1200" b="1" dirty="0"/>
                        <a:t>定制化趋势</a:t>
                      </a:r>
                      <a:r>
                        <a:rPr lang="zh-CN" altLang="en-US" sz="1200" dirty="0"/>
                        <a:t>：越来越多的用户寻求定制化解决方案，</a:t>
                      </a:r>
                      <a:r>
                        <a:rPr lang="en-US" altLang="zh-CN" sz="1200" dirty="0" err="1"/>
                        <a:t>Atlas.Y</a:t>
                      </a:r>
                      <a:r>
                        <a:rPr lang="en-US" altLang="zh-CN" sz="1200" dirty="0"/>
                        <a:t> </a:t>
                      </a:r>
                      <a:r>
                        <a:rPr lang="zh-CN" altLang="en-US" sz="1200" dirty="0"/>
                        <a:t>的按使用付费模式能够满足需要高精度功能的用户，提供量身定制的功能包。</a:t>
                      </a:r>
                      <a:endParaRPr lang="en-US" altLang="zh-CN" sz="1200" dirty="0"/>
                    </a:p>
                    <a:p>
                      <a:pPr>
                        <a:lnSpc>
                          <a:spcPct val="120000"/>
                        </a:lnSpc>
                      </a:pPr>
                      <a:r>
                        <a:rPr lang="zh-CN" altLang="en-US" sz="1200" b="1" dirty="0"/>
                        <a:t>合作与扩展</a:t>
                      </a:r>
                      <a:r>
                        <a:rPr lang="zh-CN" altLang="en-US" sz="1200" dirty="0"/>
                        <a:t>：通过与研究机构、大学和企业的合作，推广企业和团队订阅，增强技术支持，扩大用户基础，可能获得学术折扣以吸引更多用户。</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564026331"/>
                  </a:ext>
                </a:extLst>
              </a:tr>
              <a:tr h="211778">
                <a:tc>
                  <a:txBody>
                    <a:bodyPr/>
                    <a:lstStyle/>
                    <a:p>
                      <a:pPr algn="ctr">
                        <a:lnSpc>
                          <a:spcPct val="120000"/>
                        </a:lnSpc>
                      </a:pPr>
                      <a:r>
                        <a:rPr lang="zh-CN" altLang="en-US" sz="1200" b="1" i="0" kern="1200" dirty="0">
                          <a:solidFill>
                            <a:schemeClr val="tx1"/>
                          </a:solidFill>
                          <a:effectLst/>
                          <a:latin typeface="+mn-lt"/>
                          <a:ea typeface="+mn-ea"/>
                          <a:cs typeface="+mn-cs"/>
                        </a:rPr>
                        <a:t>威胁 </a:t>
                      </a:r>
                      <a:r>
                        <a:rPr lang="en-US" altLang="zh-CN" sz="1200" b="1" i="0" kern="1200" dirty="0">
                          <a:solidFill>
                            <a:schemeClr val="tx1"/>
                          </a:solidFill>
                          <a:effectLst/>
                          <a:latin typeface="+mn-lt"/>
                          <a:ea typeface="+mn-ea"/>
                          <a:cs typeface="+mn-cs"/>
                        </a:rPr>
                        <a:t>(Threats)</a:t>
                      </a:r>
                    </a:p>
                  </a:txBody>
                  <a:tcPr anchor="ctr"/>
                </a:tc>
                <a:tc>
                  <a:txBody>
                    <a:bodyPr/>
                    <a:lstStyle/>
                    <a:p>
                      <a:pPr>
                        <a:lnSpc>
                          <a:spcPct val="120000"/>
                        </a:lnSpc>
                      </a:pPr>
                      <a:r>
                        <a:rPr lang="zh-CN" altLang="en-US" sz="1200" b="1" dirty="0"/>
                        <a:t>竞争激烈</a:t>
                      </a:r>
                      <a:r>
                        <a:rPr lang="zh-CN" altLang="en-US" sz="1200" dirty="0"/>
                        <a:t>：</a:t>
                      </a:r>
                      <a:r>
                        <a:rPr lang="en-US" altLang="zh-CN" sz="1200" dirty="0"/>
                        <a:t>Geneious </a:t>
                      </a:r>
                      <a:r>
                        <a:rPr lang="zh-CN" altLang="en-US" sz="1200" dirty="0"/>
                        <a:t>作为市场上的成熟产品，拥有稳定的用户群和不断演进的技术，给 </a:t>
                      </a:r>
                      <a:r>
                        <a:rPr lang="en-US" altLang="zh-CN" sz="1200" dirty="0" err="1"/>
                        <a:t>Atlas.Y</a:t>
                      </a:r>
                      <a:r>
                        <a:rPr lang="en-US" altLang="zh-CN" sz="1200" dirty="0"/>
                        <a:t> </a:t>
                      </a:r>
                      <a:r>
                        <a:rPr lang="zh-CN" altLang="en-US" sz="1200" dirty="0"/>
                        <a:t>带来强大的竞争压力。</a:t>
                      </a:r>
                      <a:endParaRPr lang="en-US" altLang="zh-CN" sz="1200" dirty="0"/>
                    </a:p>
                    <a:p>
                      <a:pPr>
                        <a:lnSpc>
                          <a:spcPct val="120000"/>
                        </a:lnSpc>
                      </a:pPr>
                      <a:r>
                        <a:rPr lang="zh-CN" altLang="en-US" sz="1200" b="1" dirty="0"/>
                        <a:t>定价压力</a:t>
                      </a:r>
                      <a:r>
                        <a:rPr lang="zh-CN" altLang="en-US" sz="1200" dirty="0"/>
                        <a:t>：在生物信息学市场中，订阅价格固定且竞争激烈，如果 </a:t>
                      </a:r>
                      <a:r>
                        <a:rPr lang="en-US" altLang="zh-CN" sz="1200" dirty="0" err="1"/>
                        <a:t>Atlas.Y</a:t>
                      </a:r>
                      <a:r>
                        <a:rPr lang="en-US" altLang="zh-CN" sz="1200" dirty="0"/>
                        <a:t> </a:t>
                      </a:r>
                      <a:r>
                        <a:rPr lang="zh-CN" altLang="en-US" sz="1200" dirty="0"/>
                        <a:t>的定价过高，可能导致用户接受度下降。</a:t>
                      </a:r>
                      <a:endParaRPr lang="en-US" altLang="zh-CN" sz="1200" dirty="0"/>
                    </a:p>
                    <a:p>
                      <a:pPr>
                        <a:lnSpc>
                          <a:spcPct val="120000"/>
                        </a:lnSpc>
                      </a:pPr>
                      <a:r>
                        <a:rPr lang="zh-CN" altLang="en-US" sz="1200" b="1" dirty="0"/>
                        <a:t>法规变化</a:t>
                      </a:r>
                      <a:r>
                        <a:rPr lang="zh-CN" altLang="en-US" sz="1200" dirty="0"/>
                        <a:t>：涉及生物数据的工具需要应对数据隐私和安全方面的法规变化，确保合规性是一个持续的挑战。</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2451331792"/>
                  </a:ext>
                </a:extLst>
              </a:tr>
            </a:tbl>
          </a:graphicData>
        </a:graphic>
      </p:graphicFrame>
      <p:sp>
        <p:nvSpPr>
          <p:cNvPr id="16" name="标题 3">
            <a:extLst>
              <a:ext uri="{FF2B5EF4-FFF2-40B4-BE49-F238E27FC236}">
                <a16:creationId xmlns:a16="http://schemas.microsoft.com/office/drawing/2014/main" id="{4728DAEB-4F87-4032-A406-D17FACC06DCD}"/>
              </a:ext>
            </a:extLst>
          </p:cNvPr>
          <p:cNvSpPr>
            <a:spLocks noGrp="1"/>
          </p:cNvSpPr>
          <p:nvPr>
            <p:custDataLst>
              <p:tags r:id="rId2"/>
            </p:custDataLst>
          </p:nvPr>
        </p:nvSpPr>
        <p:spPr>
          <a:xfrm>
            <a:off x="666751" y="1793178"/>
            <a:ext cx="10858498" cy="63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Geneious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是一款广泛应用于生物信息学领域的多功能工具，涵盖从序列分析到实验管理等多个功能，适合学术研究和商业用户。其强大的功能和广泛的用户基础使其在市场上具有较高的知名度。然而，</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Geneious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在蛋白质亚细胞定位方面的专业性和定制化程度可能不如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，这为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提供了在特定领域内竞争的机会。</a:t>
            </a:r>
          </a:p>
        </p:txBody>
      </p:sp>
      <p:pic>
        <p:nvPicPr>
          <p:cNvPr id="5122" name="Picture 2" descr="Sponsors/SnapGene Geneious - 2020.igem.org">
            <a:extLst>
              <a:ext uri="{FF2B5EF4-FFF2-40B4-BE49-F238E27FC236}">
                <a16:creationId xmlns:a16="http://schemas.microsoft.com/office/drawing/2014/main" id="{93D10681-BD1F-4A65-B760-39591CE44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258" y="1138842"/>
            <a:ext cx="1519796" cy="595228"/>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3">
            <a:extLst>
              <a:ext uri="{FF2B5EF4-FFF2-40B4-BE49-F238E27FC236}">
                <a16:creationId xmlns:a16="http://schemas.microsoft.com/office/drawing/2014/main" id="{CCEA71B3-C5A1-4314-90AF-F224821D8D34}"/>
              </a:ext>
            </a:extLst>
          </p:cNvPr>
          <p:cNvSpPr>
            <a:spLocks noGrp="1"/>
          </p:cNvSpPr>
          <p:nvPr>
            <p:custDataLst>
              <p:tags r:id="rId3"/>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项目竞品分析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Competitive Product Analysis</a:t>
            </a:r>
          </a:p>
        </p:txBody>
      </p:sp>
      <p:sp>
        <p:nvSpPr>
          <p:cNvPr id="18" name="椭圆 17">
            <a:extLst>
              <a:ext uri="{FF2B5EF4-FFF2-40B4-BE49-F238E27FC236}">
                <a16:creationId xmlns:a16="http://schemas.microsoft.com/office/drawing/2014/main" id="{EF4F5D90-B9AF-4838-BE3C-0ECB8B10CDB2}"/>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FE07D21C-2DA2-41BA-AEE5-259B40ABA91A}"/>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A4812BAC-252C-47CD-AC32-E1A67CAA6680}"/>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0062FF14-B81B-423C-B66A-574489E3F322}"/>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9553A759-EE17-4D83-BACB-50AD17119D05}"/>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765517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8B22A08D-4F39-42FB-BDC5-F579A167FDD2}"/>
              </a:ext>
            </a:extLst>
          </p:cNvPr>
          <p:cNvSpPr>
            <a:spLocks noGrp="1"/>
          </p:cNvSpPr>
          <p:nvPr>
            <p:custDataLst>
              <p:tags r:id="rId1"/>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2.2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竞品分析：</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426331964"/>
              </p:ext>
            </p:extLst>
          </p:nvPr>
        </p:nvGraphicFramePr>
        <p:xfrm>
          <a:off x="666751" y="2529080"/>
          <a:ext cx="10858498" cy="3583180"/>
        </p:xfrm>
        <a:graphic>
          <a:graphicData uri="http://schemas.openxmlformats.org/drawingml/2006/table">
            <a:tbl>
              <a:tblPr bandRow="1">
                <a:tableStyleId>{3B4B98B0-60AC-42C2-AFA5-B58CD77FA1E5}</a:tableStyleId>
              </a:tblPr>
              <a:tblGrid>
                <a:gridCol w="1886444">
                  <a:extLst>
                    <a:ext uri="{9D8B030D-6E8A-4147-A177-3AD203B41FA5}">
                      <a16:colId xmlns:a16="http://schemas.microsoft.com/office/drawing/2014/main" val="1193189340"/>
                    </a:ext>
                  </a:extLst>
                </a:gridCol>
                <a:gridCol w="8972054">
                  <a:extLst>
                    <a:ext uri="{9D8B030D-6E8A-4147-A177-3AD203B41FA5}">
                      <a16:colId xmlns:a16="http://schemas.microsoft.com/office/drawing/2014/main" val="4267788432"/>
                    </a:ext>
                  </a:extLst>
                </a:gridCol>
              </a:tblGrid>
              <a:tr h="317195">
                <a:tc>
                  <a:txBody>
                    <a:bodyPr/>
                    <a:lstStyle/>
                    <a:p>
                      <a:pPr algn="ctr">
                        <a:lnSpc>
                          <a:spcPct val="120000"/>
                        </a:lnSpc>
                      </a:pPr>
                      <a:r>
                        <a:rPr lang="zh-CN" altLang="en-US" sz="1200" b="1" i="0" kern="1200" dirty="0">
                          <a:solidFill>
                            <a:schemeClr val="tx1"/>
                          </a:solidFill>
                          <a:effectLst/>
                          <a:latin typeface="+mn-lt"/>
                          <a:ea typeface="+mn-ea"/>
                          <a:cs typeface="+mn-cs"/>
                        </a:rPr>
                        <a:t>优势 </a:t>
                      </a:r>
                      <a:r>
                        <a:rPr lang="en-US" altLang="zh-CN" sz="1200" b="1" i="0" kern="1200" dirty="0">
                          <a:solidFill>
                            <a:schemeClr val="tx1"/>
                          </a:solidFill>
                          <a:effectLst/>
                          <a:latin typeface="+mn-lt"/>
                          <a:ea typeface="+mn-ea"/>
                          <a:cs typeface="+mn-cs"/>
                        </a:rPr>
                        <a:t>(Strengths)</a:t>
                      </a:r>
                    </a:p>
                  </a:txBody>
                  <a:tcPr anchor="ctr"/>
                </a:tc>
                <a:tc>
                  <a:txBody>
                    <a:bodyPr/>
                    <a:lstStyle/>
                    <a:p>
                      <a:pPr>
                        <a:lnSpc>
                          <a:spcPct val="120000"/>
                        </a:lnSpc>
                      </a:pPr>
                      <a:r>
                        <a:rPr lang="zh-CN" altLang="en-US" sz="1200" b="1" dirty="0"/>
                        <a:t>专注于蛋白质定位</a:t>
                      </a:r>
                      <a:r>
                        <a:rPr lang="zh-CN" altLang="en-US" sz="1200" dirty="0"/>
                        <a:t>：</a:t>
                      </a:r>
                      <a:r>
                        <a:rPr lang="en-US" altLang="zh-CN" sz="1200" dirty="0" err="1"/>
                        <a:t>Atlas.Y</a:t>
                      </a:r>
                      <a:r>
                        <a:rPr lang="en-US" altLang="zh-CN" sz="1200" dirty="0"/>
                        <a:t> </a:t>
                      </a:r>
                      <a:r>
                        <a:rPr lang="zh-CN" altLang="en-US" sz="1200" dirty="0"/>
                        <a:t>专门针对酵母细胞内蛋白质定位提供解决方案，而 </a:t>
                      </a:r>
                      <a:r>
                        <a:rPr lang="en-US" altLang="zh-CN" sz="1200" dirty="0" err="1"/>
                        <a:t>Benchling</a:t>
                      </a:r>
                      <a:r>
                        <a:rPr lang="en-US" altLang="zh-CN" sz="1200" dirty="0"/>
                        <a:t> </a:t>
                      </a:r>
                      <a:r>
                        <a:rPr lang="zh-CN" altLang="en-US" sz="1200" dirty="0"/>
                        <a:t>的平台更侧重于实验管理和协作，</a:t>
                      </a:r>
                      <a:r>
                        <a:rPr lang="en-US" altLang="zh-CN" sz="1200" dirty="0" err="1"/>
                        <a:t>Atlas.Y</a:t>
                      </a:r>
                      <a:r>
                        <a:rPr lang="en-US" altLang="zh-CN" sz="1200" dirty="0"/>
                        <a:t> </a:t>
                      </a:r>
                      <a:r>
                        <a:rPr lang="zh-CN" altLang="en-US" sz="1200" dirty="0"/>
                        <a:t>在特定领域具备更深的专业性。</a:t>
                      </a:r>
                      <a:endParaRPr lang="en-US" altLang="zh-CN" sz="1200" dirty="0"/>
                    </a:p>
                    <a:p>
                      <a:pPr>
                        <a:lnSpc>
                          <a:spcPct val="120000"/>
                        </a:lnSpc>
                      </a:pPr>
                      <a:r>
                        <a:rPr lang="zh-CN" altLang="en-US" sz="1200" b="1" dirty="0"/>
                        <a:t>动态控制功能</a:t>
                      </a:r>
                      <a:r>
                        <a:rPr lang="zh-CN" altLang="en-US" sz="1200" dirty="0"/>
                        <a:t>：</a:t>
                      </a:r>
                      <a:r>
                        <a:rPr lang="en-US" altLang="zh-CN" sz="1200" dirty="0" err="1"/>
                        <a:t>Atlas.Y</a:t>
                      </a:r>
                      <a:r>
                        <a:rPr lang="en-US" altLang="zh-CN" sz="1200" dirty="0"/>
                        <a:t> </a:t>
                      </a:r>
                      <a:r>
                        <a:rPr lang="zh-CN" altLang="en-US" sz="1200" dirty="0"/>
                        <a:t>进一步开发了利用光遗传学动态控制蛋白质定位的版本，提供时空精确控制，这在 </a:t>
                      </a:r>
                      <a:r>
                        <a:rPr lang="en-US" altLang="zh-CN" sz="1200" dirty="0" err="1"/>
                        <a:t>Benchling</a:t>
                      </a:r>
                      <a:r>
                        <a:rPr lang="en-US" altLang="zh-CN" sz="1200" dirty="0"/>
                        <a:t> </a:t>
                      </a:r>
                      <a:r>
                        <a:rPr lang="zh-CN" altLang="en-US" sz="1200" dirty="0"/>
                        <a:t>中尚不具备。</a:t>
                      </a:r>
                      <a:endParaRPr lang="en-US" altLang="zh-CN" sz="1200" dirty="0"/>
                    </a:p>
                    <a:p>
                      <a:pPr>
                        <a:lnSpc>
                          <a:spcPct val="120000"/>
                        </a:lnSpc>
                      </a:pPr>
                      <a:r>
                        <a:rPr lang="zh-CN" altLang="en-US" sz="1200" b="1" dirty="0"/>
                        <a:t>先进的深度学习算法</a:t>
                      </a:r>
                      <a:r>
                        <a:rPr lang="zh-CN" altLang="en-US" sz="1200" dirty="0"/>
                        <a:t>：采用基于图的深度学习算法进行蛋白质适应性进化，提高蛋白质在新微环境中的稳定性，技术前沿。</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066620182"/>
                  </a:ext>
                </a:extLst>
              </a:tr>
              <a:tr h="317195">
                <a:tc>
                  <a:txBody>
                    <a:bodyPr/>
                    <a:lstStyle/>
                    <a:p>
                      <a:pPr algn="ctr">
                        <a:lnSpc>
                          <a:spcPct val="120000"/>
                        </a:lnSpc>
                      </a:pPr>
                      <a:r>
                        <a:rPr lang="zh-CN" altLang="en-US" sz="1200" b="1" i="0" kern="1200" dirty="0">
                          <a:solidFill>
                            <a:schemeClr val="tx1"/>
                          </a:solidFill>
                          <a:effectLst/>
                          <a:latin typeface="+mn-lt"/>
                          <a:ea typeface="+mn-ea"/>
                          <a:cs typeface="+mn-cs"/>
                        </a:rPr>
                        <a:t>劣势 </a:t>
                      </a:r>
                      <a:r>
                        <a:rPr lang="en-US" altLang="zh-CN" sz="1200" b="1" i="0" kern="1200" dirty="0">
                          <a:solidFill>
                            <a:schemeClr val="tx1"/>
                          </a:solidFill>
                          <a:effectLst/>
                          <a:latin typeface="+mn-lt"/>
                          <a:ea typeface="+mn-ea"/>
                          <a:cs typeface="+mn-cs"/>
                        </a:rPr>
                        <a:t>(Weaknesses)</a:t>
                      </a:r>
                    </a:p>
                  </a:txBody>
                  <a:tcPr anchor="ctr"/>
                </a:tc>
                <a:tc>
                  <a:txBody>
                    <a:bodyPr/>
                    <a:lstStyle/>
                    <a:p>
                      <a:pPr>
                        <a:lnSpc>
                          <a:spcPct val="120000"/>
                        </a:lnSpc>
                      </a:pPr>
                      <a:r>
                        <a:rPr lang="zh-CN" altLang="en-US" sz="1200" b="1" dirty="0"/>
                        <a:t>用户基础较小</a:t>
                      </a:r>
                      <a:r>
                        <a:rPr lang="zh-CN" altLang="en-US" sz="1200" dirty="0"/>
                        <a:t>：</a:t>
                      </a:r>
                      <a:r>
                        <a:rPr lang="en-US" altLang="zh-CN" sz="1200" dirty="0" err="1"/>
                        <a:t>Benchling</a:t>
                      </a:r>
                      <a:r>
                        <a:rPr lang="en-US" altLang="zh-CN" sz="1200" dirty="0"/>
                        <a:t> </a:t>
                      </a:r>
                      <a:r>
                        <a:rPr lang="zh-CN" altLang="en-US" sz="1200" dirty="0"/>
                        <a:t>已在科研和工业用户中建立了广泛的用户基础，而 </a:t>
                      </a:r>
                      <a:r>
                        <a:rPr lang="en-US" altLang="zh-CN" sz="1200" dirty="0" err="1"/>
                        <a:t>Atlas.Y</a:t>
                      </a:r>
                      <a:r>
                        <a:rPr lang="en-US" altLang="zh-CN" sz="1200" dirty="0"/>
                        <a:t> </a:t>
                      </a:r>
                      <a:r>
                        <a:rPr lang="zh-CN" altLang="en-US" sz="1200" dirty="0"/>
                        <a:t>作为新产品，用户基础相对较小，需要时间建立市场信任。</a:t>
                      </a:r>
                      <a:endParaRPr lang="en-US" altLang="zh-CN" sz="1200" dirty="0"/>
                    </a:p>
                    <a:p>
                      <a:pPr>
                        <a:lnSpc>
                          <a:spcPct val="120000"/>
                        </a:lnSpc>
                      </a:pPr>
                      <a:r>
                        <a:rPr lang="zh-CN" altLang="en-US" sz="1200" b="1" dirty="0"/>
                        <a:t>功能集成度有限</a:t>
                      </a:r>
                      <a:r>
                        <a:rPr lang="zh-CN" altLang="en-US" sz="1200" dirty="0"/>
                        <a:t>：</a:t>
                      </a:r>
                      <a:r>
                        <a:rPr lang="en-US" altLang="zh-CN" sz="1200" dirty="0" err="1"/>
                        <a:t>Benchling</a:t>
                      </a:r>
                      <a:r>
                        <a:rPr lang="en-US" altLang="zh-CN" sz="1200" dirty="0"/>
                        <a:t> </a:t>
                      </a:r>
                      <a:r>
                        <a:rPr lang="zh-CN" altLang="en-US" sz="1200" dirty="0"/>
                        <a:t>提供从实验设计、数据管理到团队协作的一体化解决方案，而 </a:t>
                      </a:r>
                      <a:r>
                        <a:rPr lang="en-US" altLang="zh-CN" sz="1200" dirty="0" err="1"/>
                        <a:t>Atlas.Y</a:t>
                      </a:r>
                      <a:r>
                        <a:rPr lang="en-US" altLang="zh-CN" sz="1200" dirty="0"/>
                        <a:t> </a:t>
                      </a:r>
                      <a:r>
                        <a:rPr lang="zh-CN" altLang="en-US" sz="1200" dirty="0"/>
                        <a:t>主要聚焦于蛋白质定位，功能集成度较低。</a:t>
                      </a:r>
                      <a:endParaRPr lang="en-US" altLang="zh-CN" sz="1200" dirty="0"/>
                    </a:p>
                    <a:p>
                      <a:pPr>
                        <a:lnSpc>
                          <a:spcPct val="120000"/>
                        </a:lnSpc>
                      </a:pPr>
                      <a:r>
                        <a:rPr lang="zh-CN" altLang="en-US" sz="1200" b="1" dirty="0"/>
                        <a:t>品牌影响力不足</a:t>
                      </a:r>
                      <a:r>
                        <a:rPr lang="zh-CN" altLang="en-US" sz="1200" dirty="0"/>
                        <a:t>：</a:t>
                      </a:r>
                      <a:r>
                        <a:rPr lang="en-US" altLang="zh-CN" sz="1200" dirty="0" err="1"/>
                        <a:t>Benchling</a:t>
                      </a:r>
                      <a:r>
                        <a:rPr lang="en-US" altLang="zh-CN" sz="1200" dirty="0"/>
                        <a:t> </a:t>
                      </a:r>
                      <a:r>
                        <a:rPr lang="zh-CN" altLang="en-US" sz="1200" dirty="0"/>
                        <a:t>作为知名品牌在市场上拥有较高的认知度，</a:t>
                      </a:r>
                      <a:r>
                        <a:rPr lang="en-US" altLang="zh-CN" sz="1200" dirty="0" err="1"/>
                        <a:t>Atlas.Y</a:t>
                      </a:r>
                      <a:r>
                        <a:rPr lang="en-US" altLang="zh-CN" sz="1200" dirty="0"/>
                        <a:t> </a:t>
                      </a:r>
                      <a:r>
                        <a:rPr lang="zh-CN" altLang="en-US" sz="1200" dirty="0"/>
                        <a:t>需要更多的市场推广来提升品牌影响力。</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338191596"/>
                  </a:ext>
                </a:extLst>
              </a:tr>
              <a:tr h="317195">
                <a:tc>
                  <a:txBody>
                    <a:bodyPr/>
                    <a:lstStyle/>
                    <a:p>
                      <a:pPr algn="ctr">
                        <a:lnSpc>
                          <a:spcPct val="120000"/>
                        </a:lnSpc>
                      </a:pPr>
                      <a:r>
                        <a:rPr lang="zh-CN" altLang="en-US" sz="1200" b="1" i="0" kern="1200" dirty="0">
                          <a:solidFill>
                            <a:schemeClr val="tx1"/>
                          </a:solidFill>
                          <a:effectLst/>
                          <a:latin typeface="+mn-lt"/>
                          <a:ea typeface="+mn-ea"/>
                          <a:cs typeface="+mn-cs"/>
                        </a:rPr>
                        <a:t>机会 </a:t>
                      </a:r>
                      <a:r>
                        <a:rPr lang="en-US" altLang="zh-CN" sz="1200" b="1" i="0" kern="1200" dirty="0">
                          <a:solidFill>
                            <a:schemeClr val="tx1"/>
                          </a:solidFill>
                          <a:effectLst/>
                          <a:latin typeface="+mn-lt"/>
                          <a:ea typeface="+mn-ea"/>
                          <a:cs typeface="+mn-cs"/>
                        </a:rPr>
                        <a:t>(Opportunities)</a:t>
                      </a:r>
                    </a:p>
                  </a:txBody>
                  <a:tcPr anchor="ctr"/>
                </a:tc>
                <a:tc>
                  <a:txBody>
                    <a:bodyPr/>
                    <a:lstStyle/>
                    <a:p>
                      <a:pPr>
                        <a:lnSpc>
                          <a:spcPct val="120000"/>
                        </a:lnSpc>
                      </a:pPr>
                      <a:r>
                        <a:rPr lang="zh-CN" altLang="en-US" sz="1200" b="1" dirty="0"/>
                        <a:t>细分市场需求</a:t>
                      </a:r>
                      <a:r>
                        <a:rPr lang="zh-CN" altLang="en-US" sz="1200" dirty="0"/>
                        <a:t>：针对特定的蛋白质定位需求，</a:t>
                      </a:r>
                      <a:r>
                        <a:rPr lang="en-US" altLang="zh-CN" sz="1200" dirty="0" err="1"/>
                        <a:t>Atlas.Y</a:t>
                      </a:r>
                      <a:r>
                        <a:rPr lang="en-US" altLang="zh-CN" sz="1200" dirty="0"/>
                        <a:t> </a:t>
                      </a:r>
                      <a:r>
                        <a:rPr lang="zh-CN" altLang="en-US" sz="1200" dirty="0"/>
                        <a:t>可以在细分市场中占据领先地位，满足 </a:t>
                      </a:r>
                      <a:r>
                        <a:rPr lang="en-US" altLang="zh-CN" sz="1200" dirty="0" err="1"/>
                        <a:t>Benchling</a:t>
                      </a:r>
                      <a:r>
                        <a:rPr lang="en-US" altLang="zh-CN" sz="1200" dirty="0"/>
                        <a:t> </a:t>
                      </a:r>
                      <a:r>
                        <a:rPr lang="zh-CN" altLang="en-US" sz="1200" dirty="0"/>
                        <a:t>无法全面覆盖的专业需求。</a:t>
                      </a:r>
                      <a:endParaRPr lang="en-US" altLang="zh-CN" sz="1200" dirty="0"/>
                    </a:p>
                    <a:p>
                      <a:pPr>
                        <a:lnSpc>
                          <a:spcPct val="120000"/>
                        </a:lnSpc>
                      </a:pPr>
                      <a:r>
                        <a:rPr lang="zh-CN" altLang="en-US" sz="1200" b="1" dirty="0"/>
                        <a:t>技术合作与集成</a:t>
                      </a:r>
                      <a:r>
                        <a:rPr lang="zh-CN" altLang="en-US" sz="1200" dirty="0"/>
                        <a:t>：与 </a:t>
                      </a:r>
                      <a:r>
                        <a:rPr lang="en-US" altLang="zh-CN" sz="1200" dirty="0" err="1"/>
                        <a:t>Benchling</a:t>
                      </a:r>
                      <a:r>
                        <a:rPr lang="en-US" altLang="zh-CN" sz="1200" dirty="0"/>
                        <a:t> </a:t>
                      </a:r>
                      <a:r>
                        <a:rPr lang="zh-CN" altLang="en-US" sz="1200" dirty="0"/>
                        <a:t>等平台进行技术集成或合作，扩展 </a:t>
                      </a:r>
                      <a:r>
                        <a:rPr lang="en-US" altLang="zh-CN" sz="1200" dirty="0" err="1"/>
                        <a:t>Atlas.Y</a:t>
                      </a:r>
                      <a:r>
                        <a:rPr lang="en-US" altLang="zh-CN" sz="1200" dirty="0"/>
                        <a:t> </a:t>
                      </a:r>
                      <a:r>
                        <a:rPr lang="zh-CN" altLang="en-US" sz="1200" dirty="0"/>
                        <a:t>的功能和市场覆盖面，提升产品的综合竞争力。</a:t>
                      </a:r>
                      <a:endParaRPr lang="en-US" altLang="zh-CN" sz="1200" dirty="0"/>
                    </a:p>
                    <a:p>
                      <a:pPr>
                        <a:lnSpc>
                          <a:spcPct val="120000"/>
                        </a:lnSpc>
                      </a:pPr>
                      <a:r>
                        <a:rPr lang="zh-CN" altLang="en-US" sz="1200" b="1" dirty="0"/>
                        <a:t>学术研究推动</a:t>
                      </a:r>
                      <a:r>
                        <a:rPr lang="zh-CN" altLang="en-US" sz="1200" dirty="0"/>
                        <a:t>：通过在学术研究中的应用和发表，提升 </a:t>
                      </a:r>
                      <a:r>
                        <a:rPr lang="en-US" altLang="zh-CN" sz="1200" dirty="0" err="1"/>
                        <a:t>Atlas.Y</a:t>
                      </a:r>
                      <a:r>
                        <a:rPr lang="en-US" altLang="zh-CN" sz="1200" dirty="0"/>
                        <a:t> </a:t>
                      </a:r>
                      <a:r>
                        <a:rPr lang="zh-CN" altLang="en-US" sz="1200" dirty="0"/>
                        <a:t>的学术声誉和认可度，吸引更多科研机构采用。</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564026331"/>
                  </a:ext>
                </a:extLst>
              </a:tr>
              <a:tr h="317195">
                <a:tc>
                  <a:txBody>
                    <a:bodyPr/>
                    <a:lstStyle/>
                    <a:p>
                      <a:pPr algn="ctr">
                        <a:lnSpc>
                          <a:spcPct val="120000"/>
                        </a:lnSpc>
                      </a:pPr>
                      <a:r>
                        <a:rPr lang="zh-CN" altLang="en-US" sz="1200" b="1" i="0" kern="1200" dirty="0">
                          <a:solidFill>
                            <a:schemeClr val="tx1"/>
                          </a:solidFill>
                          <a:effectLst/>
                          <a:latin typeface="+mn-lt"/>
                          <a:ea typeface="+mn-ea"/>
                          <a:cs typeface="+mn-cs"/>
                        </a:rPr>
                        <a:t>威胁 </a:t>
                      </a:r>
                      <a:r>
                        <a:rPr lang="en-US" altLang="zh-CN" sz="1200" b="1" i="0" kern="1200" dirty="0">
                          <a:solidFill>
                            <a:schemeClr val="tx1"/>
                          </a:solidFill>
                          <a:effectLst/>
                          <a:latin typeface="+mn-lt"/>
                          <a:ea typeface="+mn-ea"/>
                          <a:cs typeface="+mn-cs"/>
                        </a:rPr>
                        <a:t>(Threats)</a:t>
                      </a:r>
                    </a:p>
                  </a:txBody>
                  <a:tcPr anchor="ctr"/>
                </a:tc>
                <a:tc>
                  <a:txBody>
                    <a:bodyPr/>
                    <a:lstStyle/>
                    <a:p>
                      <a:pPr>
                        <a:lnSpc>
                          <a:spcPct val="120000"/>
                        </a:lnSpc>
                      </a:pPr>
                      <a:r>
                        <a:rPr lang="zh-CN" altLang="en-US" sz="1200" b="1" dirty="0"/>
                        <a:t>平台依赖性强</a:t>
                      </a:r>
                      <a:r>
                        <a:rPr lang="zh-CN" altLang="en-US" sz="1200" dirty="0"/>
                        <a:t>：</a:t>
                      </a:r>
                      <a:r>
                        <a:rPr lang="en-US" altLang="zh-CN" sz="1200" dirty="0" err="1"/>
                        <a:t>Benchling</a:t>
                      </a:r>
                      <a:r>
                        <a:rPr lang="en-US" altLang="zh-CN" sz="1200" dirty="0"/>
                        <a:t> </a:t>
                      </a:r>
                      <a:r>
                        <a:rPr lang="zh-CN" altLang="en-US" sz="1200" dirty="0"/>
                        <a:t>作为一体化平台，用户可能不愿意切换到专用工具，</a:t>
                      </a:r>
                      <a:r>
                        <a:rPr lang="en-US" altLang="zh-CN" sz="1200" dirty="0" err="1"/>
                        <a:t>Atlas.Y</a:t>
                      </a:r>
                      <a:r>
                        <a:rPr lang="en-US" altLang="zh-CN" sz="1200" dirty="0"/>
                        <a:t> </a:t>
                      </a:r>
                      <a:r>
                        <a:rPr lang="zh-CN" altLang="en-US" sz="1200" dirty="0"/>
                        <a:t>需要提供足够的独特价值来吸引用户。</a:t>
                      </a:r>
                      <a:endParaRPr lang="en-US" altLang="zh-CN" sz="1200" dirty="0"/>
                    </a:p>
                    <a:p>
                      <a:pPr>
                        <a:lnSpc>
                          <a:spcPct val="120000"/>
                        </a:lnSpc>
                      </a:pPr>
                      <a:r>
                        <a:rPr lang="zh-CN" altLang="en-US" sz="1200" b="1" dirty="0"/>
                        <a:t>技术更新速度快</a:t>
                      </a:r>
                      <a:r>
                        <a:rPr lang="zh-CN" altLang="en-US" sz="1200" dirty="0"/>
                        <a:t>：</a:t>
                      </a:r>
                      <a:r>
                        <a:rPr lang="en-US" altLang="zh-CN" sz="1200" dirty="0" err="1"/>
                        <a:t>Benchling</a:t>
                      </a:r>
                      <a:r>
                        <a:rPr lang="en-US" altLang="zh-CN" sz="1200" dirty="0"/>
                        <a:t> </a:t>
                      </a:r>
                      <a:r>
                        <a:rPr lang="zh-CN" altLang="en-US" sz="1200" dirty="0"/>
                        <a:t>不断更新和扩展其功能，</a:t>
                      </a:r>
                      <a:r>
                        <a:rPr lang="en-US" altLang="zh-CN" sz="1200" dirty="0" err="1"/>
                        <a:t>Atlas.Y</a:t>
                      </a:r>
                      <a:r>
                        <a:rPr lang="en-US" altLang="zh-CN" sz="1200" dirty="0"/>
                        <a:t> </a:t>
                      </a:r>
                      <a:r>
                        <a:rPr lang="zh-CN" altLang="en-US" sz="1200" dirty="0"/>
                        <a:t>需要保持技术领先，避免被竞争对手超越。</a:t>
                      </a:r>
                      <a:endParaRPr lang="en-US" altLang="zh-CN" sz="1200" dirty="0"/>
                    </a:p>
                    <a:p>
                      <a:pPr>
                        <a:lnSpc>
                          <a:spcPct val="120000"/>
                        </a:lnSpc>
                      </a:pPr>
                      <a:r>
                        <a:rPr lang="zh-CN" altLang="en-US" sz="1200" b="1" dirty="0"/>
                        <a:t>用户转换成本</a:t>
                      </a:r>
                      <a:r>
                        <a:rPr lang="zh-CN" altLang="en-US" sz="1200" dirty="0"/>
                        <a:t>：用户从 </a:t>
                      </a:r>
                      <a:r>
                        <a:rPr lang="en-US" altLang="zh-CN" sz="1200" dirty="0" err="1"/>
                        <a:t>Benchling</a:t>
                      </a:r>
                      <a:r>
                        <a:rPr lang="en-US" altLang="zh-CN" sz="1200" dirty="0"/>
                        <a:t> </a:t>
                      </a:r>
                      <a:r>
                        <a:rPr lang="zh-CN" altLang="en-US" sz="1200" dirty="0"/>
                        <a:t>切换到 </a:t>
                      </a:r>
                      <a:r>
                        <a:rPr lang="en-US" altLang="zh-CN" sz="1200" dirty="0" err="1"/>
                        <a:t>Atlas.Y</a:t>
                      </a:r>
                      <a:r>
                        <a:rPr lang="en-US" altLang="zh-CN" sz="1200" dirty="0"/>
                        <a:t> </a:t>
                      </a:r>
                      <a:r>
                        <a:rPr lang="zh-CN" altLang="en-US" sz="1200" dirty="0"/>
                        <a:t>可能面临数据迁移和学习成本，增加了用户转化的难度。</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2451331792"/>
                  </a:ext>
                </a:extLst>
              </a:tr>
            </a:tbl>
          </a:graphicData>
        </a:graphic>
      </p:graphicFrame>
      <p:sp>
        <p:nvSpPr>
          <p:cNvPr id="16" name="标题 3">
            <a:extLst>
              <a:ext uri="{FF2B5EF4-FFF2-40B4-BE49-F238E27FC236}">
                <a16:creationId xmlns:a16="http://schemas.microsoft.com/office/drawing/2014/main" id="{72097238-9928-4854-92B7-5EBB32A2A839}"/>
              </a:ext>
            </a:extLst>
          </p:cNvPr>
          <p:cNvSpPr>
            <a:spLocks noGrp="1"/>
          </p:cNvSpPr>
          <p:nvPr>
            <p:custDataLst>
              <p:tags r:id="rId2"/>
            </p:custDataLst>
          </p:nvPr>
        </p:nvSpPr>
        <p:spPr>
          <a:xfrm>
            <a:off x="666751" y="1793178"/>
            <a:ext cx="10858498" cy="63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Schrödinger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以其先进的分子建模和药物筛选工具而闻名，提供灵活的订阅和按需付费模式，满足不同用户的需求。其多功能性和高精度功能使其在市场上占据重要地位。相比之下，</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虽然在蛋白质亚细胞定位方面具有专业优势，但在通用性和用户广度上可能不及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Schrödinger</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，这要求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在技术创新和市场推广上加大投入。</a:t>
            </a:r>
          </a:p>
        </p:txBody>
      </p:sp>
      <p:pic>
        <p:nvPicPr>
          <p:cNvPr id="6146" name="Picture 2" descr="Schrodinger Inc - MassBio">
            <a:extLst>
              <a:ext uri="{FF2B5EF4-FFF2-40B4-BE49-F238E27FC236}">
                <a16:creationId xmlns:a16="http://schemas.microsoft.com/office/drawing/2014/main" id="{E35BD70C-97A1-461C-B7E7-DE4B26012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1135" y="1103892"/>
            <a:ext cx="2364828" cy="695592"/>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3">
            <a:extLst>
              <a:ext uri="{FF2B5EF4-FFF2-40B4-BE49-F238E27FC236}">
                <a16:creationId xmlns:a16="http://schemas.microsoft.com/office/drawing/2014/main" id="{26CC63B9-AE01-4E58-B117-771786020F8A}"/>
              </a:ext>
            </a:extLst>
          </p:cNvPr>
          <p:cNvSpPr>
            <a:spLocks noGrp="1"/>
          </p:cNvSpPr>
          <p:nvPr>
            <p:custDataLst>
              <p:tags r:id="rId3"/>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项目竞品分析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Competitive Product Analysis</a:t>
            </a:r>
          </a:p>
        </p:txBody>
      </p:sp>
      <p:sp>
        <p:nvSpPr>
          <p:cNvPr id="18" name="椭圆 17">
            <a:extLst>
              <a:ext uri="{FF2B5EF4-FFF2-40B4-BE49-F238E27FC236}">
                <a16:creationId xmlns:a16="http://schemas.microsoft.com/office/drawing/2014/main" id="{1F209C37-C361-411D-9328-B0063345DFF3}"/>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D30AC0CD-D8C0-4D7A-B564-9B45C540BA6C}"/>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CFE79EB2-7F89-4C52-B8F8-7F974F3AF6EC}"/>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AF4DE01B-2E19-47BE-B936-6A28F23279D5}"/>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329FB4B1-CD1A-4C64-BBF3-7CB5A91E9C16}"/>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2227945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8B22A08D-4F39-42FB-BDC5-F579A167FDD2}"/>
              </a:ext>
            </a:extLst>
          </p:cNvPr>
          <p:cNvSpPr>
            <a:spLocks noGrp="1"/>
          </p:cNvSpPr>
          <p:nvPr>
            <p:custDataLst>
              <p:tags r:id="rId1"/>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2.3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竞品分析：</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3927639082"/>
              </p:ext>
            </p:extLst>
          </p:nvPr>
        </p:nvGraphicFramePr>
        <p:xfrm>
          <a:off x="666751" y="2533206"/>
          <a:ext cx="10858498" cy="3802636"/>
        </p:xfrm>
        <a:graphic>
          <a:graphicData uri="http://schemas.openxmlformats.org/drawingml/2006/table">
            <a:tbl>
              <a:tblPr bandRow="1">
                <a:tableStyleId>{3B4B98B0-60AC-42C2-AFA5-B58CD77FA1E5}</a:tableStyleId>
              </a:tblPr>
              <a:tblGrid>
                <a:gridCol w="1886444">
                  <a:extLst>
                    <a:ext uri="{9D8B030D-6E8A-4147-A177-3AD203B41FA5}">
                      <a16:colId xmlns:a16="http://schemas.microsoft.com/office/drawing/2014/main" val="1193189340"/>
                    </a:ext>
                  </a:extLst>
                </a:gridCol>
                <a:gridCol w="8972054">
                  <a:extLst>
                    <a:ext uri="{9D8B030D-6E8A-4147-A177-3AD203B41FA5}">
                      <a16:colId xmlns:a16="http://schemas.microsoft.com/office/drawing/2014/main" val="4267788432"/>
                    </a:ext>
                  </a:extLst>
                </a:gridCol>
              </a:tblGrid>
              <a:tr h="483219">
                <a:tc>
                  <a:txBody>
                    <a:bodyPr/>
                    <a:lstStyle/>
                    <a:p>
                      <a:pPr algn="ctr">
                        <a:lnSpc>
                          <a:spcPct val="120000"/>
                        </a:lnSpc>
                      </a:pPr>
                      <a:r>
                        <a:rPr lang="zh-CN" altLang="en-US" sz="1200" b="1" i="0" kern="1200" dirty="0">
                          <a:solidFill>
                            <a:schemeClr val="tx1"/>
                          </a:solidFill>
                          <a:effectLst/>
                          <a:latin typeface="+mn-lt"/>
                          <a:ea typeface="+mn-ea"/>
                          <a:cs typeface="+mn-cs"/>
                        </a:rPr>
                        <a:t>优势 </a:t>
                      </a:r>
                      <a:r>
                        <a:rPr lang="en-US" altLang="zh-CN" sz="1200" b="1" i="0" kern="1200" dirty="0">
                          <a:solidFill>
                            <a:schemeClr val="tx1"/>
                          </a:solidFill>
                          <a:effectLst/>
                          <a:latin typeface="+mn-lt"/>
                          <a:ea typeface="+mn-ea"/>
                          <a:cs typeface="+mn-cs"/>
                        </a:rPr>
                        <a:t>(Strengths)</a:t>
                      </a:r>
                    </a:p>
                  </a:txBody>
                  <a:tcPr anchor="ctr"/>
                </a:tc>
                <a:tc>
                  <a:txBody>
                    <a:bodyPr/>
                    <a:lstStyle/>
                    <a:p>
                      <a:pPr>
                        <a:lnSpc>
                          <a:spcPct val="120000"/>
                        </a:lnSpc>
                      </a:pPr>
                      <a:r>
                        <a:rPr lang="zh-CN" altLang="en-US" sz="1200" b="1" dirty="0"/>
                        <a:t>专注于生物领域</a:t>
                      </a:r>
                      <a:r>
                        <a:rPr lang="zh-CN" altLang="en-US" sz="1200" dirty="0"/>
                        <a:t>：</a:t>
                      </a:r>
                      <a:r>
                        <a:rPr lang="en-US" altLang="zh-CN" sz="1200" dirty="0" err="1"/>
                        <a:t>Atlas.Y</a:t>
                      </a:r>
                      <a:r>
                        <a:rPr lang="en-US" altLang="zh-CN" sz="1200" dirty="0"/>
                        <a:t> </a:t>
                      </a:r>
                      <a:r>
                        <a:rPr lang="zh-CN" altLang="en-US" sz="1200" dirty="0"/>
                        <a:t>专门针对蛋白质亚细胞定位，较 </a:t>
                      </a:r>
                      <a:r>
                        <a:rPr lang="en-US" altLang="zh-CN" sz="1200" dirty="0"/>
                        <a:t>Schrödinger </a:t>
                      </a:r>
                      <a:r>
                        <a:rPr lang="zh-CN" altLang="en-US" sz="1200" dirty="0"/>
                        <a:t>更加聚焦于生物信息学和生物技术应用，提供更具针对性的解决方案。</a:t>
                      </a:r>
                      <a:endParaRPr lang="en-US" altLang="zh-CN" sz="1200" dirty="0"/>
                    </a:p>
                    <a:p>
                      <a:pPr>
                        <a:lnSpc>
                          <a:spcPct val="120000"/>
                        </a:lnSpc>
                      </a:pPr>
                      <a:r>
                        <a:rPr lang="zh-CN" altLang="en-US" sz="1200" b="1" dirty="0"/>
                        <a:t>轻量级与高效</a:t>
                      </a:r>
                      <a:r>
                        <a:rPr lang="zh-CN" altLang="en-US" sz="1200" dirty="0"/>
                        <a:t>：采用轻量级的 </a:t>
                      </a:r>
                      <a:r>
                        <a:rPr lang="en-US" altLang="zh-CN" sz="1200" dirty="0"/>
                        <a:t>ESM-fold </a:t>
                      </a:r>
                      <a:r>
                        <a:rPr lang="zh-CN" altLang="en-US" sz="1200" dirty="0"/>
                        <a:t>模型进行 </a:t>
                      </a:r>
                      <a:r>
                        <a:rPr lang="en-US" altLang="zh-CN" sz="1200" dirty="0"/>
                        <a:t>3D </a:t>
                      </a:r>
                      <a:r>
                        <a:rPr lang="zh-CN" altLang="en-US" sz="1200" dirty="0"/>
                        <a:t>结构预测，确保快速且高效的蛋白质设计与评估，相较于 </a:t>
                      </a:r>
                      <a:r>
                        <a:rPr lang="en-US" altLang="zh-CN" sz="1200" dirty="0"/>
                        <a:t>Schrödinger </a:t>
                      </a:r>
                      <a:r>
                        <a:rPr lang="zh-CN" altLang="en-US" sz="1200" dirty="0"/>
                        <a:t>的复杂性，</a:t>
                      </a:r>
                      <a:r>
                        <a:rPr lang="en-US" altLang="zh-CN" sz="1200" dirty="0" err="1"/>
                        <a:t>Atlas.Y</a:t>
                      </a:r>
                      <a:r>
                        <a:rPr lang="en-US" altLang="zh-CN" sz="1200" dirty="0"/>
                        <a:t> </a:t>
                      </a:r>
                      <a:r>
                        <a:rPr lang="zh-CN" altLang="en-US" sz="1200" dirty="0"/>
                        <a:t>更适合特定任务的高效执行。</a:t>
                      </a:r>
                      <a:endParaRPr lang="en-US" altLang="zh-CN" sz="1200" dirty="0"/>
                    </a:p>
                    <a:p>
                      <a:pPr>
                        <a:lnSpc>
                          <a:spcPct val="120000"/>
                        </a:lnSpc>
                      </a:pPr>
                      <a:r>
                        <a:rPr lang="zh-CN" altLang="en-US" sz="1200" b="1" dirty="0"/>
                        <a:t>动态控制与适应性进化</a:t>
                      </a:r>
                      <a:r>
                        <a:rPr lang="zh-CN" altLang="en-US" sz="1200" dirty="0"/>
                        <a:t>：集成了动态定位控制和适应性进化的功能，提供更高的灵活性和适应性，满足多样化的实验需求。</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066620182"/>
                  </a:ext>
                </a:extLst>
              </a:tr>
              <a:tr h="332941">
                <a:tc>
                  <a:txBody>
                    <a:bodyPr/>
                    <a:lstStyle/>
                    <a:p>
                      <a:pPr algn="ctr">
                        <a:lnSpc>
                          <a:spcPct val="120000"/>
                        </a:lnSpc>
                      </a:pPr>
                      <a:r>
                        <a:rPr lang="zh-CN" altLang="en-US" sz="1200" b="1" i="0" kern="1200" dirty="0">
                          <a:solidFill>
                            <a:schemeClr val="tx1"/>
                          </a:solidFill>
                          <a:effectLst/>
                          <a:latin typeface="+mn-lt"/>
                          <a:ea typeface="+mn-ea"/>
                          <a:cs typeface="+mn-cs"/>
                        </a:rPr>
                        <a:t>劣势 </a:t>
                      </a:r>
                      <a:r>
                        <a:rPr lang="en-US" altLang="zh-CN" sz="1200" b="1" i="0" kern="1200" dirty="0">
                          <a:solidFill>
                            <a:schemeClr val="tx1"/>
                          </a:solidFill>
                          <a:effectLst/>
                          <a:latin typeface="+mn-lt"/>
                          <a:ea typeface="+mn-ea"/>
                          <a:cs typeface="+mn-cs"/>
                        </a:rPr>
                        <a:t>(Weaknesses)</a:t>
                      </a:r>
                    </a:p>
                  </a:txBody>
                  <a:tcPr anchor="ctr"/>
                </a:tc>
                <a:tc>
                  <a:txBody>
                    <a:bodyPr/>
                    <a:lstStyle/>
                    <a:p>
                      <a:pPr>
                        <a:lnSpc>
                          <a:spcPct val="120000"/>
                        </a:lnSpc>
                      </a:pPr>
                      <a:r>
                        <a:rPr lang="zh-CN" altLang="en-US" sz="1200" b="1" dirty="0"/>
                        <a:t>功能深度不足</a:t>
                      </a:r>
                      <a:r>
                        <a:rPr lang="zh-CN" altLang="en-US" sz="1200" dirty="0"/>
                        <a:t>：</a:t>
                      </a:r>
                      <a:r>
                        <a:rPr lang="en-US" altLang="zh-CN" sz="1200" dirty="0"/>
                        <a:t>Schrödinger </a:t>
                      </a:r>
                      <a:r>
                        <a:rPr lang="zh-CN" altLang="en-US" sz="1200" dirty="0"/>
                        <a:t>提供广泛的分子模拟和药物设计工具，</a:t>
                      </a:r>
                      <a:r>
                        <a:rPr lang="en-US" altLang="zh-CN" sz="1200" dirty="0" err="1"/>
                        <a:t>Atlas.Y</a:t>
                      </a:r>
                      <a:r>
                        <a:rPr lang="en-US" altLang="zh-CN" sz="1200" dirty="0"/>
                        <a:t> </a:t>
                      </a:r>
                      <a:r>
                        <a:rPr lang="zh-CN" altLang="en-US" sz="1200" dirty="0"/>
                        <a:t>在功能深度和广度上尚不及其全面。</a:t>
                      </a:r>
                      <a:endParaRPr lang="en-US" altLang="zh-CN" sz="1200" dirty="0"/>
                    </a:p>
                    <a:p>
                      <a:pPr>
                        <a:lnSpc>
                          <a:spcPct val="120000"/>
                        </a:lnSpc>
                      </a:pPr>
                      <a:r>
                        <a:rPr lang="zh-CN" altLang="en-US" sz="1200" b="1" dirty="0"/>
                        <a:t>高端市场竞争力较弱</a:t>
                      </a:r>
                      <a:r>
                        <a:rPr lang="zh-CN" altLang="en-US" sz="1200" dirty="0"/>
                        <a:t>：</a:t>
                      </a:r>
                      <a:r>
                        <a:rPr lang="en-US" altLang="zh-CN" sz="1200" dirty="0"/>
                        <a:t>Schrödinger </a:t>
                      </a:r>
                      <a:r>
                        <a:rPr lang="zh-CN" altLang="en-US" sz="1200" dirty="0"/>
                        <a:t>在高端科研和制药行业中具有较强的竞争力，</a:t>
                      </a:r>
                      <a:r>
                        <a:rPr lang="en-US" altLang="zh-CN" sz="1200" dirty="0" err="1"/>
                        <a:t>Atlas.Y</a:t>
                      </a:r>
                      <a:r>
                        <a:rPr lang="en-US" altLang="zh-CN" sz="1200" dirty="0"/>
                        <a:t> </a:t>
                      </a:r>
                      <a:r>
                        <a:rPr lang="zh-CN" altLang="en-US" sz="1200" dirty="0"/>
                        <a:t>需要在技术和服务上进一步提升，以匹配其市场地位。</a:t>
                      </a:r>
                      <a:endParaRPr lang="en-US" altLang="zh-CN" sz="1200" dirty="0"/>
                    </a:p>
                    <a:p>
                      <a:pPr>
                        <a:lnSpc>
                          <a:spcPct val="120000"/>
                        </a:lnSpc>
                      </a:pPr>
                      <a:r>
                        <a:rPr lang="zh-CN" altLang="en-US" sz="1200" b="1" dirty="0"/>
                        <a:t>资源与支持有限</a:t>
                      </a:r>
                      <a:r>
                        <a:rPr lang="zh-CN" altLang="en-US" sz="1200" dirty="0"/>
                        <a:t>：</a:t>
                      </a:r>
                      <a:r>
                        <a:rPr lang="en-US" altLang="zh-CN" sz="1200" dirty="0"/>
                        <a:t>Schrödinger </a:t>
                      </a:r>
                      <a:r>
                        <a:rPr lang="zh-CN" altLang="en-US" sz="1200" dirty="0"/>
                        <a:t>拥有强大的研发团队和技术支持，</a:t>
                      </a:r>
                      <a:r>
                        <a:rPr lang="en-US" altLang="zh-CN" sz="1200" dirty="0" err="1"/>
                        <a:t>Atlas.Y</a:t>
                      </a:r>
                      <a:r>
                        <a:rPr lang="en-US" altLang="zh-CN" sz="1200" dirty="0"/>
                        <a:t> </a:t>
                      </a:r>
                      <a:r>
                        <a:rPr lang="zh-CN" altLang="en-US" sz="1200" dirty="0"/>
                        <a:t>作为新兴工具在资源和支持方面可能相对不足。</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338191596"/>
                  </a:ext>
                </a:extLst>
              </a:tr>
              <a:tr h="332941">
                <a:tc>
                  <a:txBody>
                    <a:bodyPr/>
                    <a:lstStyle/>
                    <a:p>
                      <a:pPr algn="ctr">
                        <a:lnSpc>
                          <a:spcPct val="120000"/>
                        </a:lnSpc>
                      </a:pPr>
                      <a:r>
                        <a:rPr lang="zh-CN" altLang="en-US" sz="1200" b="1" i="0" kern="1200" dirty="0">
                          <a:solidFill>
                            <a:schemeClr val="tx1"/>
                          </a:solidFill>
                          <a:effectLst/>
                          <a:latin typeface="+mn-lt"/>
                          <a:ea typeface="+mn-ea"/>
                          <a:cs typeface="+mn-cs"/>
                        </a:rPr>
                        <a:t>机会 </a:t>
                      </a:r>
                      <a:r>
                        <a:rPr lang="en-US" altLang="zh-CN" sz="1200" b="1" i="0" kern="1200" dirty="0">
                          <a:solidFill>
                            <a:schemeClr val="tx1"/>
                          </a:solidFill>
                          <a:effectLst/>
                          <a:latin typeface="+mn-lt"/>
                          <a:ea typeface="+mn-ea"/>
                          <a:cs typeface="+mn-cs"/>
                        </a:rPr>
                        <a:t>(Opportunities)</a:t>
                      </a:r>
                    </a:p>
                  </a:txBody>
                  <a:tcPr anchor="ctr"/>
                </a:tc>
                <a:tc>
                  <a:txBody>
                    <a:bodyPr/>
                    <a:lstStyle/>
                    <a:p>
                      <a:pPr>
                        <a:lnSpc>
                          <a:spcPct val="120000"/>
                        </a:lnSpc>
                      </a:pPr>
                      <a:r>
                        <a:rPr lang="zh-CN" altLang="en-US" sz="1200" b="1" dirty="0"/>
                        <a:t>生物制造与合成生物学兴起</a:t>
                      </a:r>
                      <a:r>
                        <a:rPr lang="zh-CN" altLang="en-US" sz="1200" dirty="0"/>
                        <a:t>：随着生物制造和合成生物学的发展，对专业化工具的需求增加，</a:t>
                      </a:r>
                      <a:r>
                        <a:rPr lang="en-US" altLang="zh-CN" sz="1200" dirty="0" err="1"/>
                        <a:t>Atlas.Y</a:t>
                      </a:r>
                      <a:r>
                        <a:rPr lang="en-US" altLang="zh-CN" sz="1200" dirty="0"/>
                        <a:t> </a:t>
                      </a:r>
                      <a:r>
                        <a:rPr lang="zh-CN" altLang="en-US" sz="1200" dirty="0"/>
                        <a:t>可以抓住这一趋势，扩大市场份额。</a:t>
                      </a:r>
                      <a:endParaRPr lang="en-US" altLang="zh-CN" sz="1200" dirty="0"/>
                    </a:p>
                    <a:p>
                      <a:pPr>
                        <a:lnSpc>
                          <a:spcPct val="120000"/>
                        </a:lnSpc>
                      </a:pPr>
                      <a:r>
                        <a:rPr lang="zh-CN" altLang="en-US" sz="1200" b="1" dirty="0"/>
                        <a:t>定制化与模块化需求</a:t>
                      </a:r>
                      <a:r>
                        <a:rPr lang="zh-CN" altLang="en-US" sz="1200" dirty="0"/>
                        <a:t>：提供模块化的功能扩展和定制化服务，满足不同用户的特定需求，提升产品的适应性和吸引力。</a:t>
                      </a:r>
                      <a:endParaRPr lang="en-US" altLang="zh-CN" sz="1200" dirty="0"/>
                    </a:p>
                    <a:p>
                      <a:pPr>
                        <a:lnSpc>
                          <a:spcPct val="120000"/>
                        </a:lnSpc>
                      </a:pPr>
                      <a:r>
                        <a:rPr lang="zh-CN" altLang="en-US" sz="1200" b="1" dirty="0"/>
                        <a:t>技术突破与创新</a:t>
                      </a:r>
                      <a:r>
                        <a:rPr lang="zh-CN" altLang="en-US" sz="1200" dirty="0"/>
                        <a:t>：通过持续的技术创新，如整合最新的深度学习算法和优化模型，提升 </a:t>
                      </a:r>
                      <a:r>
                        <a:rPr lang="en-US" altLang="zh-CN" sz="1200" dirty="0" err="1"/>
                        <a:t>Atlas.Y</a:t>
                      </a:r>
                      <a:r>
                        <a:rPr lang="en-US" altLang="zh-CN" sz="1200" dirty="0"/>
                        <a:t> </a:t>
                      </a:r>
                      <a:r>
                        <a:rPr lang="zh-CN" altLang="en-US" sz="1200" dirty="0"/>
                        <a:t>的技术优势，增强市场竞争力。</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564026331"/>
                  </a:ext>
                </a:extLst>
              </a:tr>
              <a:tr h="332941">
                <a:tc>
                  <a:txBody>
                    <a:bodyPr/>
                    <a:lstStyle/>
                    <a:p>
                      <a:pPr algn="ctr">
                        <a:lnSpc>
                          <a:spcPct val="120000"/>
                        </a:lnSpc>
                      </a:pPr>
                      <a:r>
                        <a:rPr lang="zh-CN" altLang="en-US" sz="1200" b="1" i="0" kern="1200" dirty="0">
                          <a:solidFill>
                            <a:schemeClr val="tx1"/>
                          </a:solidFill>
                          <a:effectLst/>
                          <a:latin typeface="+mn-lt"/>
                          <a:ea typeface="+mn-ea"/>
                          <a:cs typeface="+mn-cs"/>
                        </a:rPr>
                        <a:t>威胁 </a:t>
                      </a:r>
                      <a:r>
                        <a:rPr lang="en-US" altLang="zh-CN" sz="1200" b="1" i="0" kern="1200" dirty="0">
                          <a:solidFill>
                            <a:schemeClr val="tx1"/>
                          </a:solidFill>
                          <a:effectLst/>
                          <a:latin typeface="+mn-lt"/>
                          <a:ea typeface="+mn-ea"/>
                          <a:cs typeface="+mn-cs"/>
                        </a:rPr>
                        <a:t>(Threats)</a:t>
                      </a:r>
                    </a:p>
                  </a:txBody>
                  <a:tcPr anchor="ctr"/>
                </a:tc>
                <a:tc>
                  <a:txBody>
                    <a:bodyPr/>
                    <a:lstStyle/>
                    <a:p>
                      <a:pPr>
                        <a:lnSpc>
                          <a:spcPct val="120000"/>
                        </a:lnSpc>
                      </a:pPr>
                      <a:r>
                        <a:rPr lang="zh-CN" altLang="en-US" sz="1200" b="1" dirty="0"/>
                        <a:t>技术壁垒高</a:t>
                      </a:r>
                      <a:r>
                        <a:rPr lang="zh-CN" altLang="en-US" sz="1200" dirty="0"/>
                        <a:t>：</a:t>
                      </a:r>
                      <a:r>
                        <a:rPr lang="en-US" altLang="zh-CN" sz="1200" dirty="0"/>
                        <a:t>Schrödinger </a:t>
                      </a:r>
                      <a:r>
                        <a:rPr lang="zh-CN" altLang="en-US" sz="1200" dirty="0"/>
                        <a:t>拥有深厚的技术积累和研发能力，</a:t>
                      </a:r>
                      <a:r>
                        <a:rPr lang="en-US" altLang="zh-CN" sz="1200" dirty="0" err="1"/>
                        <a:t>Atlas.Y</a:t>
                      </a:r>
                      <a:r>
                        <a:rPr lang="en-US" altLang="zh-CN" sz="1200" dirty="0"/>
                        <a:t> </a:t>
                      </a:r>
                      <a:r>
                        <a:rPr lang="zh-CN" altLang="en-US" sz="1200" dirty="0"/>
                        <a:t>需要持续投入以缩小技术差距，避免被技术壁垒阻挡。</a:t>
                      </a:r>
                      <a:endParaRPr lang="en-US" altLang="zh-CN" sz="1200" dirty="0"/>
                    </a:p>
                    <a:p>
                      <a:pPr>
                        <a:lnSpc>
                          <a:spcPct val="120000"/>
                        </a:lnSpc>
                      </a:pPr>
                      <a:r>
                        <a:rPr lang="zh-CN" altLang="en-US" sz="1200" b="1" dirty="0"/>
                        <a:t>市场份额争夺</a:t>
                      </a:r>
                      <a:r>
                        <a:rPr lang="zh-CN" altLang="en-US" sz="1200" dirty="0"/>
                        <a:t>：</a:t>
                      </a:r>
                      <a:r>
                        <a:rPr lang="en-US" altLang="zh-CN" sz="1200" dirty="0"/>
                        <a:t>Schrödinger </a:t>
                      </a:r>
                      <a:r>
                        <a:rPr lang="zh-CN" altLang="en-US" sz="1200" dirty="0"/>
                        <a:t>在分子模拟和药物设计领域占据重要市场份额，</a:t>
                      </a:r>
                      <a:r>
                        <a:rPr lang="en-US" altLang="zh-CN" sz="1200" dirty="0" err="1"/>
                        <a:t>Atlas.Y</a:t>
                      </a:r>
                      <a:r>
                        <a:rPr lang="en-US" altLang="zh-CN" sz="1200" dirty="0"/>
                        <a:t> </a:t>
                      </a:r>
                      <a:r>
                        <a:rPr lang="zh-CN" altLang="en-US" sz="1200" dirty="0"/>
                        <a:t>进入这些领域可能面临较大的竞争压力。</a:t>
                      </a:r>
                      <a:endParaRPr lang="en-US" altLang="zh-CN" sz="1200" dirty="0"/>
                    </a:p>
                    <a:p>
                      <a:pPr>
                        <a:lnSpc>
                          <a:spcPct val="120000"/>
                        </a:lnSpc>
                      </a:pPr>
                      <a:r>
                        <a:rPr lang="zh-CN" altLang="en-US" sz="1200" b="1" dirty="0"/>
                        <a:t>法规与合规要求</a:t>
                      </a:r>
                      <a:r>
                        <a:rPr lang="zh-CN" altLang="en-US" sz="1200" dirty="0"/>
                        <a:t>：高端生物技术工具需要遵守严格的法规和合规要求，</a:t>
                      </a:r>
                      <a:r>
                        <a:rPr lang="en-US" altLang="zh-CN" sz="1200" dirty="0" err="1"/>
                        <a:t>Atlas.Y</a:t>
                      </a:r>
                      <a:r>
                        <a:rPr lang="en-US" altLang="zh-CN" sz="1200" dirty="0"/>
                        <a:t> </a:t>
                      </a:r>
                      <a:r>
                        <a:rPr lang="zh-CN" altLang="en-US" sz="1200" dirty="0"/>
                        <a:t>需要确保其产品在不同市场的合规性，避免法律风险。</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2451331792"/>
                  </a:ext>
                </a:extLst>
              </a:tr>
            </a:tbl>
          </a:graphicData>
        </a:graphic>
      </p:graphicFrame>
      <p:sp>
        <p:nvSpPr>
          <p:cNvPr id="16" name="标题 3">
            <a:extLst>
              <a:ext uri="{FF2B5EF4-FFF2-40B4-BE49-F238E27FC236}">
                <a16:creationId xmlns:a16="http://schemas.microsoft.com/office/drawing/2014/main" id="{A840F17B-BC25-4EF7-9305-5399FA447DF0}"/>
              </a:ext>
            </a:extLst>
          </p:cNvPr>
          <p:cNvSpPr>
            <a:spLocks noGrp="1"/>
          </p:cNvSpPr>
          <p:nvPr>
            <p:custDataLst>
              <p:tags r:id="rId2"/>
            </p:custDataLst>
          </p:nvPr>
        </p:nvSpPr>
        <p:spPr>
          <a:xfrm>
            <a:off x="666751" y="1793178"/>
            <a:ext cx="10858498" cy="63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Benchling</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是一款集成了实验数据管理和生物设计工具的平台，提供高度集成的工作流程和团队协作功能，适合大型研究机构和企业用户。其多功能性和强大的团队协作工具使其在市场上具有竞争优势。</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虽然在蛋白质亚细胞定位方面具有专业性和定制化优势，但在通用性和用户广度上可能不如 </a:t>
            </a:r>
            <a:r>
              <a:rPr kumimoji="0" lang="en-US" altLang="zh-CN" sz="1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Benchling</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，这为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提供了在特定领域内深耕的机会。</a:t>
            </a:r>
          </a:p>
        </p:txBody>
      </p:sp>
      <p:pic>
        <p:nvPicPr>
          <p:cNvPr id="7170" name="Picture 2" descr="Benchling at the Swiss Biotech Day">
            <a:extLst>
              <a:ext uri="{FF2B5EF4-FFF2-40B4-BE49-F238E27FC236}">
                <a16:creationId xmlns:a16="http://schemas.microsoft.com/office/drawing/2014/main" id="{91EDFDFA-20CD-4DE0-A45F-0A3BE5894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9950" y="1251738"/>
            <a:ext cx="1972231" cy="419099"/>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3">
            <a:extLst>
              <a:ext uri="{FF2B5EF4-FFF2-40B4-BE49-F238E27FC236}">
                <a16:creationId xmlns:a16="http://schemas.microsoft.com/office/drawing/2014/main" id="{E3E2EDD9-44C2-4339-8938-58591544A48A}"/>
              </a:ext>
            </a:extLst>
          </p:cNvPr>
          <p:cNvSpPr>
            <a:spLocks noGrp="1"/>
          </p:cNvSpPr>
          <p:nvPr>
            <p:custDataLst>
              <p:tags r:id="rId3"/>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项目竞品分析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Competitive Product Analysis</a:t>
            </a:r>
          </a:p>
        </p:txBody>
      </p:sp>
      <p:sp>
        <p:nvSpPr>
          <p:cNvPr id="18" name="椭圆 17">
            <a:extLst>
              <a:ext uri="{FF2B5EF4-FFF2-40B4-BE49-F238E27FC236}">
                <a16:creationId xmlns:a16="http://schemas.microsoft.com/office/drawing/2014/main" id="{A0F9D71C-EE6E-4167-B905-0723FD3C730B}"/>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B1C1EDE5-B8F3-4BFC-A6CD-FF8B1C7DA178}"/>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913738EA-AE90-44F2-9915-2C820CB6A8D4}"/>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D85C44CF-4204-4458-9497-E77DAC40E730}"/>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4125E31A-3750-42E8-BEAD-24964F18000B}"/>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818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系统功能</a:t>
            </a:r>
            <a:endPar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System Features</a:t>
            </a:r>
          </a:p>
        </p:txBody>
      </p:sp>
    </p:spTree>
    <p:extLst>
      <p:ext uri="{BB962C8B-B14F-4D97-AF65-F5344CB8AC3E}">
        <p14:creationId xmlns:p14="http://schemas.microsoft.com/office/powerpoint/2010/main" val="378091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326206"/>
            <a:ext cx="10858498" cy="76388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当用户在软件中输入需求后，我们将搜索我们的信号肽数据库和连接子数据库，将合适的信号肽、连接子与用户的目标蛋白改造为具有特定定位信号的融合蛋白。</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89E4F96-96F5-4BAE-BA09-F686A608C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382" y="2422524"/>
            <a:ext cx="5367867" cy="4025900"/>
          </a:xfrm>
          <a:prstGeom prst="rect">
            <a:avLst/>
          </a:prstGeom>
        </p:spPr>
      </p:pic>
      <p:pic>
        <p:nvPicPr>
          <p:cNvPr id="9" name="图片 8">
            <a:extLst>
              <a:ext uri="{FF2B5EF4-FFF2-40B4-BE49-F238E27FC236}">
                <a16:creationId xmlns:a16="http://schemas.microsoft.com/office/drawing/2014/main" id="{BCA3E635-25ED-4F8F-A5BE-F6C22B1F7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751" y="2422524"/>
            <a:ext cx="5367867" cy="4025900"/>
          </a:xfrm>
          <a:prstGeom prst="rect">
            <a:avLst/>
          </a:prstGeom>
        </p:spPr>
      </p:pic>
    </p:spTree>
    <p:extLst>
      <p:ext uri="{BB962C8B-B14F-4D97-AF65-F5344CB8AC3E}">
        <p14:creationId xmlns:p14="http://schemas.microsoft.com/office/powerpoint/2010/main" val="1776892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200151"/>
            <a:ext cx="10858498" cy="10159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对于生成的多条融合蛋白，我们有完整的评价体系。首先，我们使用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ESM-fold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模型对蛋白质进行三维结构预测，这是一种轻便、快速、准确率高的预测模型。</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00DA742-DB0F-4B20-BE8E-069DBF636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2522"/>
            <a:ext cx="5367867" cy="4025901"/>
          </a:xfrm>
          <a:prstGeom prst="rect">
            <a:avLst/>
          </a:prstGeom>
        </p:spPr>
      </p:pic>
      <p:pic>
        <p:nvPicPr>
          <p:cNvPr id="9" name="图片 8">
            <a:extLst>
              <a:ext uri="{FF2B5EF4-FFF2-40B4-BE49-F238E27FC236}">
                <a16:creationId xmlns:a16="http://schemas.microsoft.com/office/drawing/2014/main" id="{AE140CC6-2A62-481B-82E8-8C811B1F9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7381" y="2422522"/>
            <a:ext cx="5367868" cy="4025901"/>
          </a:xfrm>
          <a:prstGeom prst="rect">
            <a:avLst/>
          </a:prstGeom>
        </p:spPr>
      </p:pic>
      <p:sp>
        <p:nvSpPr>
          <p:cNvPr id="16" name="矩形 15">
            <a:extLst>
              <a:ext uri="{FF2B5EF4-FFF2-40B4-BE49-F238E27FC236}">
                <a16:creationId xmlns:a16="http://schemas.microsoft.com/office/drawing/2014/main" id="{E771DDB4-53DC-401D-B8B9-B36C2727EAAC}"/>
              </a:ext>
            </a:extLst>
          </p:cNvPr>
          <p:cNvSpPr/>
          <p:nvPr/>
        </p:nvSpPr>
        <p:spPr>
          <a:xfrm>
            <a:off x="1981200" y="3302001"/>
            <a:ext cx="1013460" cy="30302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8957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接下来我们使用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Rosetta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模型计算融合蛋白稳定性，并以此作为指标对它们进行排序。</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5960096-2A6E-4ADB-A223-CA8FB0012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384" y="2422522"/>
            <a:ext cx="5367867" cy="4025900"/>
          </a:xfrm>
          <a:prstGeom prst="rect">
            <a:avLst/>
          </a:prstGeom>
        </p:spPr>
      </p:pic>
      <p:pic>
        <p:nvPicPr>
          <p:cNvPr id="14" name="图片 13">
            <a:extLst>
              <a:ext uri="{FF2B5EF4-FFF2-40B4-BE49-F238E27FC236}">
                <a16:creationId xmlns:a16="http://schemas.microsoft.com/office/drawing/2014/main" id="{319DF5B3-F811-42E9-A038-D6F706BAE4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751" y="2422522"/>
            <a:ext cx="5367867" cy="4025901"/>
          </a:xfrm>
          <a:prstGeom prst="rect">
            <a:avLst/>
          </a:prstGeom>
        </p:spPr>
      </p:pic>
      <p:sp>
        <p:nvSpPr>
          <p:cNvPr id="16" name="矩形 15">
            <a:extLst>
              <a:ext uri="{FF2B5EF4-FFF2-40B4-BE49-F238E27FC236}">
                <a16:creationId xmlns:a16="http://schemas.microsoft.com/office/drawing/2014/main" id="{2F5FA12A-63E5-4D3F-8445-99585F8C336E}"/>
              </a:ext>
            </a:extLst>
          </p:cNvPr>
          <p:cNvSpPr/>
          <p:nvPr/>
        </p:nvSpPr>
        <p:spPr>
          <a:xfrm>
            <a:off x="4953000" y="3302001"/>
            <a:ext cx="1013460" cy="30302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469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885653" y="2818959"/>
            <a:ext cx="1973436" cy="1172788"/>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a:ea typeface="微软雅黑"/>
                <a:cs typeface="+mj-cs"/>
              </a:rPr>
              <a:t>目录</a:t>
            </a:r>
            <a:endParaRPr kumimoji="0" lang="en-US" altLang="zh-CN" sz="3200" b="1" i="0" u="none" strike="noStrike" kern="1200" cap="none" spc="0" normalizeH="0" baseline="0" noProof="0" dirty="0">
              <a:ln>
                <a:noFill/>
              </a:ln>
              <a:solidFill>
                <a:prstClr val="black"/>
              </a:solidFill>
              <a:effectLst/>
              <a:uLnTx/>
              <a:uFillTx/>
              <a:latin typeface="微软雅黑"/>
              <a:ea typeface="微软雅黑"/>
              <a:cs typeface="+mj-cs"/>
            </a:endParaRPr>
          </a:p>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23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23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4134126" y="721395"/>
            <a:ext cx="0" cy="5440317"/>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898936"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CE73EFFC-0B09-FA91-313E-706EE85E4A21}"/>
              </a:ext>
            </a:extLst>
          </p:cNvPr>
          <p:cNvGrpSpPr/>
          <p:nvPr/>
        </p:nvGrpSpPr>
        <p:grpSpPr>
          <a:xfrm>
            <a:off x="4939356" y="599141"/>
            <a:ext cx="5976775" cy="833690"/>
            <a:chOff x="5085129" y="793703"/>
            <a:chExt cx="5976775" cy="833690"/>
          </a:xfrm>
        </p:grpSpPr>
        <p:sp>
          <p:nvSpPr>
            <p:cNvPr id="6" name="椭圆 5"/>
            <p:cNvSpPr/>
            <p:nvPr/>
          </p:nvSpPr>
          <p:spPr>
            <a:xfrm>
              <a:off x="5085129" y="9159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文本框 9"/>
            <p:cNvSpPr txBox="1"/>
            <p:nvPr/>
          </p:nvSpPr>
          <p:spPr>
            <a:xfrm>
              <a:off x="5866338" y="7937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项目背景与动机</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u="none" strike="noStrike" kern="1200" cap="none" spc="0" normalizeH="0" baseline="0" noProof="0" dirty="0">
                  <a:ln>
                    <a:noFill/>
                  </a:ln>
                  <a:solidFill>
                    <a:srgbClr val="002060"/>
                  </a:solidFill>
                  <a:effectLst/>
                  <a:uLnTx/>
                  <a:uFillTx/>
                  <a:latin typeface="微软雅黑"/>
                  <a:ea typeface="微软雅黑"/>
                  <a:cs typeface="+mn-cs"/>
                </a:rPr>
                <a:t>Project Background and Motivation</a:t>
              </a:r>
              <a:endParaRPr kumimoji="0" lang="zh-CN" altLang="en-US" sz="16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5" name="组合 24">
            <a:extLst>
              <a:ext uri="{FF2B5EF4-FFF2-40B4-BE49-F238E27FC236}">
                <a16:creationId xmlns:a16="http://schemas.microsoft.com/office/drawing/2014/main" id="{043010AF-DD4A-98DE-70CE-AB61557C92DE}"/>
              </a:ext>
            </a:extLst>
          </p:cNvPr>
          <p:cNvGrpSpPr/>
          <p:nvPr/>
        </p:nvGrpSpPr>
        <p:grpSpPr>
          <a:xfrm>
            <a:off x="4939356" y="1797637"/>
            <a:ext cx="5976775" cy="833690"/>
            <a:chOff x="5085129" y="1898603"/>
            <a:chExt cx="5976775" cy="833690"/>
          </a:xfrm>
        </p:grpSpPr>
        <p:sp>
          <p:nvSpPr>
            <p:cNvPr id="4" name="椭圆 3">
              <a:extLst>
                <a:ext uri="{FF2B5EF4-FFF2-40B4-BE49-F238E27FC236}">
                  <a16:creationId xmlns:a16="http://schemas.microsoft.com/office/drawing/2014/main" id="{92C2460F-1A6D-B506-B1DA-3A572558FC74}"/>
                </a:ext>
              </a:extLst>
            </p:cNvPr>
            <p:cNvSpPr/>
            <p:nvPr/>
          </p:nvSpPr>
          <p:spPr>
            <a:xfrm>
              <a:off x="5085129" y="20208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457D35C7-312D-214B-D248-296BE6A5F9A9}"/>
                </a:ext>
              </a:extLst>
            </p:cNvPr>
            <p:cNvSpPr txBox="1"/>
            <p:nvPr/>
          </p:nvSpPr>
          <p:spPr>
            <a:xfrm>
              <a:off x="5866338" y="18986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a:solidFill>
                    <a:prstClr val="black"/>
                  </a:solidFill>
                  <a:latin typeface="微软雅黑"/>
                  <a:ea typeface="微软雅黑"/>
                </a:rPr>
                <a:t>项目竞品分析</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Project Competitive Product Analysis</a:t>
              </a:r>
            </a:p>
          </p:txBody>
        </p:sp>
      </p:grpSp>
      <p:grpSp>
        <p:nvGrpSpPr>
          <p:cNvPr id="26" name="组合 25">
            <a:extLst>
              <a:ext uri="{FF2B5EF4-FFF2-40B4-BE49-F238E27FC236}">
                <a16:creationId xmlns:a16="http://schemas.microsoft.com/office/drawing/2014/main" id="{7277EA09-925A-5F00-AE0D-C589EF416170}"/>
              </a:ext>
            </a:extLst>
          </p:cNvPr>
          <p:cNvGrpSpPr/>
          <p:nvPr/>
        </p:nvGrpSpPr>
        <p:grpSpPr>
          <a:xfrm>
            <a:off x="4939356" y="2996133"/>
            <a:ext cx="5976775" cy="833690"/>
            <a:chOff x="5085129" y="2921209"/>
            <a:chExt cx="5976775" cy="833690"/>
          </a:xfrm>
        </p:grpSpPr>
        <p:sp>
          <p:nvSpPr>
            <p:cNvPr id="12" name="椭圆 11">
              <a:extLst>
                <a:ext uri="{FF2B5EF4-FFF2-40B4-BE49-F238E27FC236}">
                  <a16:creationId xmlns:a16="http://schemas.microsoft.com/office/drawing/2014/main" id="{2351CEEC-EF15-8BC6-9603-28B1C4D310E8}"/>
                </a:ext>
              </a:extLst>
            </p:cNvPr>
            <p:cNvSpPr/>
            <p:nvPr/>
          </p:nvSpPr>
          <p:spPr>
            <a:xfrm>
              <a:off x="5085129" y="304346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866338" y="2921209"/>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系统</a:t>
              </a:r>
              <a:r>
                <a:rPr lang="zh-CN" altLang="en-US" sz="2400" b="1" dirty="0">
                  <a:solidFill>
                    <a:prstClr val="black"/>
                  </a:solidFill>
                  <a:latin typeface="微软雅黑"/>
                  <a:ea typeface="微软雅黑"/>
                </a:rPr>
                <a:t>功能</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System Features</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7" name="组合 26">
            <a:extLst>
              <a:ext uri="{FF2B5EF4-FFF2-40B4-BE49-F238E27FC236}">
                <a16:creationId xmlns:a16="http://schemas.microsoft.com/office/drawing/2014/main" id="{EBC417DD-816C-8A97-FF23-3E188E1526B8}"/>
              </a:ext>
            </a:extLst>
          </p:cNvPr>
          <p:cNvGrpSpPr/>
          <p:nvPr/>
        </p:nvGrpSpPr>
        <p:grpSpPr>
          <a:xfrm>
            <a:off x="4939356" y="4194629"/>
            <a:ext cx="5976775" cy="833690"/>
            <a:chOff x="5085129" y="4125708"/>
            <a:chExt cx="5976775" cy="833690"/>
          </a:xfrm>
        </p:grpSpPr>
        <p:sp>
          <p:nvSpPr>
            <p:cNvPr id="16" name="椭圆 15">
              <a:extLst>
                <a:ext uri="{FF2B5EF4-FFF2-40B4-BE49-F238E27FC236}">
                  <a16:creationId xmlns:a16="http://schemas.microsoft.com/office/drawing/2014/main" id="{9653703C-6629-F4B2-5872-727A3FEDF2E6}"/>
                </a:ext>
              </a:extLst>
            </p:cNvPr>
            <p:cNvSpPr/>
            <p:nvPr/>
          </p:nvSpPr>
          <p:spPr>
            <a:xfrm>
              <a:off x="5085129" y="424796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753F5D2-62C6-A4FF-018D-C15F01932297}"/>
                </a:ext>
              </a:extLst>
            </p:cNvPr>
            <p:cNvSpPr txBox="1"/>
            <p:nvPr/>
          </p:nvSpPr>
          <p:spPr>
            <a:xfrm>
              <a:off x="5866338" y="4125708"/>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a:solidFill>
                    <a:prstClr val="black"/>
                  </a:solidFill>
                  <a:latin typeface="微软雅黑"/>
                  <a:ea typeface="微软雅黑"/>
                </a:rPr>
                <a:t>系统技术实现</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System Technical Implementation</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8" name="组合 27">
            <a:extLst>
              <a:ext uri="{FF2B5EF4-FFF2-40B4-BE49-F238E27FC236}">
                <a16:creationId xmlns:a16="http://schemas.microsoft.com/office/drawing/2014/main" id="{4B204E49-8525-C856-A9D7-DB1FE9C6FF92}"/>
              </a:ext>
            </a:extLst>
          </p:cNvPr>
          <p:cNvGrpSpPr/>
          <p:nvPr/>
        </p:nvGrpSpPr>
        <p:grpSpPr>
          <a:xfrm>
            <a:off x="4939356" y="5393126"/>
            <a:ext cx="5976775" cy="833690"/>
            <a:chOff x="5085129" y="5267601"/>
            <a:chExt cx="5976775" cy="833690"/>
          </a:xfrm>
        </p:grpSpPr>
        <p:sp>
          <p:nvSpPr>
            <p:cNvPr id="20" name="椭圆 19">
              <a:extLst>
                <a:ext uri="{FF2B5EF4-FFF2-40B4-BE49-F238E27FC236}">
                  <a16:creationId xmlns:a16="http://schemas.microsoft.com/office/drawing/2014/main" id="{05D392E2-11A5-A328-A68C-7A4F6568A2A7}"/>
                </a:ext>
              </a:extLst>
            </p:cNvPr>
            <p:cNvSpPr/>
            <p:nvPr/>
          </p:nvSpPr>
          <p:spPr>
            <a:xfrm>
              <a:off x="5085129" y="53898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4A49B0DE-F879-FACA-DF34-994CE16AF3EC}"/>
                </a:ext>
              </a:extLst>
            </p:cNvPr>
            <p:cNvSpPr txBox="1"/>
            <p:nvPr/>
          </p:nvSpPr>
          <p:spPr>
            <a:xfrm>
              <a:off x="5866338" y="5267601"/>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a:solidFill>
                    <a:prstClr val="black"/>
                  </a:solidFill>
                  <a:latin typeface="微软雅黑"/>
                  <a:ea typeface="微软雅黑"/>
                </a:rPr>
                <a:t>项目展示</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Project Presentation</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spTree>
    <p:extLst>
      <p:ext uri="{BB962C8B-B14F-4D97-AF65-F5344CB8AC3E}">
        <p14:creationId xmlns:p14="http://schemas.microsoft.com/office/powerpoint/2010/main" val="227114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最后，我们应用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CAD-Score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模型进行打分，确保蛋白质融合前后在功能上的一致性。</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为了验证我们设计的融合蛋白具有良好的定位效率，我们使用了 </a:t>
            </a:r>
            <a:r>
              <a:rPr lang="en-US" altLang="zh-CN" sz="1600" b="0" dirty="0">
                <a:solidFill>
                  <a:prstClr val="black"/>
                </a:solidFill>
                <a:latin typeface="微软雅黑" panose="020B0503020204020204" pitchFamily="34" charset="-122"/>
                <a:ea typeface="微软雅黑" panose="020B0503020204020204" pitchFamily="34" charset="-122"/>
              </a:rPr>
              <a:t>DeepLoc2.0 </a:t>
            </a:r>
            <a:r>
              <a:rPr lang="zh-CN" altLang="en-US" sz="1600" b="0" dirty="0">
                <a:solidFill>
                  <a:prstClr val="black"/>
                </a:solidFill>
                <a:latin typeface="微软雅黑" panose="020B0503020204020204" pitchFamily="34" charset="-122"/>
                <a:ea typeface="微软雅黑" panose="020B0503020204020204" pitchFamily="34" charset="-122"/>
              </a:rPr>
              <a:t>模型辅助预测。预测结果显示，我们的设计方法产生的绝大多数融合蛋白可以高效靶向目标位点。</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C9C7DA30-8025-4519-B3EF-E7F9DA31C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2522"/>
            <a:ext cx="5367868" cy="4025901"/>
          </a:xfrm>
          <a:prstGeom prst="rect">
            <a:avLst/>
          </a:prstGeom>
        </p:spPr>
      </p:pic>
      <p:pic>
        <p:nvPicPr>
          <p:cNvPr id="4" name="图片 3">
            <a:extLst>
              <a:ext uri="{FF2B5EF4-FFF2-40B4-BE49-F238E27FC236}">
                <a16:creationId xmlns:a16="http://schemas.microsoft.com/office/drawing/2014/main" id="{AB011B31-DFC9-4CDA-A48F-5807A29A05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7381" y="2422522"/>
            <a:ext cx="5367868" cy="4025901"/>
          </a:xfrm>
          <a:prstGeom prst="rect">
            <a:avLst/>
          </a:prstGeom>
        </p:spPr>
      </p:pic>
    </p:spTree>
    <p:extLst>
      <p:ext uri="{BB962C8B-B14F-4D97-AF65-F5344CB8AC3E}">
        <p14:creationId xmlns:p14="http://schemas.microsoft.com/office/powerpoint/2010/main" val="3733536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蛋白质成功定位后，还会面临着一个问题</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融合蛋白能否在新的亚细胞微环境中稳定存在。因此，我们使用一种不依赖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MSA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的图深度学习算法来对蛋白质进行定向进化。经过多轮训练与微调，模型很好的学习到那些可以适应特定微环境的蛋白质特征。</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6412F29-FB1E-4504-9A61-FADF8C52C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2522"/>
            <a:ext cx="5367868" cy="4025901"/>
          </a:xfrm>
          <a:prstGeom prst="rect">
            <a:avLst/>
          </a:prstGeom>
        </p:spPr>
      </p:pic>
      <p:pic>
        <p:nvPicPr>
          <p:cNvPr id="7" name="图片 6">
            <a:extLst>
              <a:ext uri="{FF2B5EF4-FFF2-40B4-BE49-F238E27FC236}">
                <a16:creationId xmlns:a16="http://schemas.microsoft.com/office/drawing/2014/main" id="{5B86396C-4536-4681-BECE-030783CA1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7381" y="2422522"/>
            <a:ext cx="5367868" cy="4025901"/>
          </a:xfrm>
          <a:prstGeom prst="rect">
            <a:avLst/>
          </a:prstGeom>
        </p:spPr>
      </p:pic>
    </p:spTree>
    <p:extLst>
      <p:ext uri="{BB962C8B-B14F-4D97-AF65-F5344CB8AC3E}">
        <p14:creationId xmlns:p14="http://schemas.microsoft.com/office/powerpoint/2010/main" val="3546343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考虑到一些研究对时空分辨率的要求较高，用户需要动态的去调整某些蛋白质的定位。因此，我们进一步开发了动态版本，利用光遗传学对蛋白质定位行为进行精准的时空调控。</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43C1B6F-FB71-4F08-8AE2-6D43D9496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5698"/>
            <a:ext cx="5363633" cy="4022725"/>
          </a:xfrm>
          <a:prstGeom prst="rect">
            <a:avLst/>
          </a:prstGeom>
        </p:spPr>
      </p:pic>
      <p:pic>
        <p:nvPicPr>
          <p:cNvPr id="9" name="图片 8">
            <a:extLst>
              <a:ext uri="{FF2B5EF4-FFF2-40B4-BE49-F238E27FC236}">
                <a16:creationId xmlns:a16="http://schemas.microsoft.com/office/drawing/2014/main" id="{ECA63582-A77F-40A4-8AFF-EBD1D3464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18" y="2425698"/>
            <a:ext cx="5363633" cy="4022725"/>
          </a:xfrm>
          <a:prstGeom prst="rect">
            <a:avLst/>
          </a:prstGeom>
        </p:spPr>
      </p:pic>
    </p:spTree>
    <p:extLst>
      <p:ext uri="{BB962C8B-B14F-4D97-AF65-F5344CB8AC3E}">
        <p14:creationId xmlns:p14="http://schemas.microsoft.com/office/powerpoint/2010/main" val="88771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算法商店与会员计划：</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34A94E7-66F6-403E-A7B4-3D3FB19D9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49" y="2425698"/>
            <a:ext cx="5363633" cy="4022725"/>
          </a:xfrm>
          <a:prstGeom prst="rect">
            <a:avLst/>
          </a:prstGeom>
        </p:spPr>
      </p:pic>
      <p:pic>
        <p:nvPicPr>
          <p:cNvPr id="16" name="图片 15">
            <a:extLst>
              <a:ext uri="{FF2B5EF4-FFF2-40B4-BE49-F238E27FC236}">
                <a16:creationId xmlns:a16="http://schemas.microsoft.com/office/drawing/2014/main" id="{579F8336-9434-462D-A6C8-898496FBB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20" y="2425698"/>
            <a:ext cx="5363633" cy="4022725"/>
          </a:xfrm>
          <a:prstGeom prst="rect">
            <a:avLst/>
          </a:prstGeom>
        </p:spPr>
      </p:pic>
    </p:spTree>
    <p:extLst>
      <p:ext uri="{BB962C8B-B14F-4D97-AF65-F5344CB8AC3E}">
        <p14:creationId xmlns:p14="http://schemas.microsoft.com/office/powerpoint/2010/main" val="2568749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联系表单与反馈表单：</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E72D730-B924-4D19-9B4B-57845EAA8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47" y="2425698"/>
            <a:ext cx="5363633" cy="4022725"/>
          </a:xfrm>
          <a:prstGeom prst="rect">
            <a:avLst/>
          </a:prstGeom>
        </p:spPr>
      </p:pic>
      <p:pic>
        <p:nvPicPr>
          <p:cNvPr id="6" name="图片 5">
            <a:extLst>
              <a:ext uri="{FF2B5EF4-FFF2-40B4-BE49-F238E27FC236}">
                <a16:creationId xmlns:a16="http://schemas.microsoft.com/office/drawing/2014/main" id="{05B71F92-B1AF-40EE-BDFE-89FEF5480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15" y="2425698"/>
            <a:ext cx="5363633" cy="4022725"/>
          </a:xfrm>
          <a:prstGeom prst="rect">
            <a:avLst/>
          </a:prstGeom>
        </p:spPr>
      </p:pic>
    </p:spTree>
    <p:extLst>
      <p:ext uri="{BB962C8B-B14F-4D97-AF65-F5344CB8AC3E}">
        <p14:creationId xmlns:p14="http://schemas.microsoft.com/office/powerpoint/2010/main" val="1654253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用户指南与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Wiki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导航：</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36D8712-7114-42D5-BA95-1F9E311BF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5698"/>
            <a:ext cx="5363633" cy="4022725"/>
          </a:xfrm>
          <a:prstGeom prst="rect">
            <a:avLst/>
          </a:prstGeom>
        </p:spPr>
      </p:pic>
      <p:pic>
        <p:nvPicPr>
          <p:cNvPr id="9" name="图片 8">
            <a:extLst>
              <a:ext uri="{FF2B5EF4-FFF2-40B4-BE49-F238E27FC236}">
                <a16:creationId xmlns:a16="http://schemas.microsoft.com/office/drawing/2014/main" id="{1C472E80-A7D9-495B-9867-54F27D39C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15" y="2425698"/>
            <a:ext cx="5363633" cy="4022725"/>
          </a:xfrm>
          <a:prstGeom prst="rect">
            <a:avLst/>
          </a:prstGeom>
        </p:spPr>
      </p:pic>
    </p:spTree>
    <p:extLst>
      <p:ext uri="{BB962C8B-B14F-4D97-AF65-F5344CB8AC3E}">
        <p14:creationId xmlns:p14="http://schemas.microsoft.com/office/powerpoint/2010/main" val="3605319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登录页面与注册页面：</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DBD106A-D12D-423C-8E36-FB8AA117A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2" y="2425698"/>
            <a:ext cx="5363634" cy="4022725"/>
          </a:xfrm>
          <a:prstGeom prst="rect">
            <a:avLst/>
          </a:prstGeom>
        </p:spPr>
      </p:pic>
      <p:pic>
        <p:nvPicPr>
          <p:cNvPr id="7" name="图片 6">
            <a:extLst>
              <a:ext uri="{FF2B5EF4-FFF2-40B4-BE49-F238E27FC236}">
                <a16:creationId xmlns:a16="http://schemas.microsoft.com/office/drawing/2014/main" id="{19ED856A-60D1-4EBB-9F0D-BA65D81AC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14" y="2425698"/>
            <a:ext cx="5363633" cy="4022725"/>
          </a:xfrm>
          <a:prstGeom prst="rect">
            <a:avLst/>
          </a:prstGeom>
        </p:spPr>
      </p:pic>
    </p:spTree>
    <p:extLst>
      <p:ext uri="{BB962C8B-B14F-4D97-AF65-F5344CB8AC3E}">
        <p14:creationId xmlns:p14="http://schemas.microsoft.com/office/powerpoint/2010/main" val="183704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FAQs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页面：</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B82D06C-7E94-417B-8235-6357ACBF2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5698"/>
            <a:ext cx="5363633" cy="4022725"/>
          </a:xfrm>
          <a:prstGeom prst="rect">
            <a:avLst/>
          </a:prstGeom>
        </p:spPr>
      </p:pic>
      <p:pic>
        <p:nvPicPr>
          <p:cNvPr id="9" name="图片 8">
            <a:extLst>
              <a:ext uri="{FF2B5EF4-FFF2-40B4-BE49-F238E27FC236}">
                <a16:creationId xmlns:a16="http://schemas.microsoft.com/office/drawing/2014/main" id="{E10BD976-282D-4C6C-A2B6-3DADBDAFE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18" y="2425698"/>
            <a:ext cx="5363633" cy="4022725"/>
          </a:xfrm>
          <a:prstGeom prst="rect">
            <a:avLst/>
          </a:prstGeom>
        </p:spPr>
      </p:pic>
    </p:spTree>
    <p:extLst>
      <p:ext uri="{BB962C8B-B14F-4D97-AF65-F5344CB8AC3E}">
        <p14:creationId xmlns:p14="http://schemas.microsoft.com/office/powerpoint/2010/main" val="2877306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系统技术实现</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System Technical Implementation</a:t>
            </a:r>
          </a:p>
        </p:txBody>
      </p:sp>
    </p:spTree>
    <p:extLst>
      <p:ext uri="{BB962C8B-B14F-4D97-AF65-F5344CB8AC3E}">
        <p14:creationId xmlns:p14="http://schemas.microsoft.com/office/powerpoint/2010/main" val="795353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系统技术实现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Technical Implementation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523B11BC-4CDC-4CA2-AD01-3EA7E969EC08}"/>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蛋白质设计与验证流程</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pic>
        <p:nvPicPr>
          <p:cNvPr id="2" name="图片 1">
            <a:extLst>
              <a:ext uri="{FF2B5EF4-FFF2-40B4-BE49-F238E27FC236}">
                <a16:creationId xmlns:a16="http://schemas.microsoft.com/office/drawing/2014/main" id="{5F91775D-CE17-42A3-ADC9-390428EC702B}"/>
              </a:ext>
            </a:extLst>
          </p:cNvPr>
          <p:cNvPicPr>
            <a:picLocks noChangeAspect="1"/>
          </p:cNvPicPr>
          <p:nvPr/>
        </p:nvPicPr>
        <p:blipFill>
          <a:blip r:embed="rId4"/>
          <a:stretch>
            <a:fillRect/>
          </a:stretch>
        </p:blipFill>
        <p:spPr>
          <a:xfrm>
            <a:off x="3346317" y="1791900"/>
            <a:ext cx="5499366" cy="4773306"/>
          </a:xfrm>
          <a:prstGeom prst="rect">
            <a:avLst/>
          </a:prstGeom>
        </p:spPr>
      </p:pic>
    </p:spTree>
    <p:extLst>
      <p:ext uri="{BB962C8B-B14F-4D97-AF65-F5344CB8AC3E}">
        <p14:creationId xmlns:p14="http://schemas.microsoft.com/office/powerpoint/2010/main" val="2598756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项目背景与动机</a:t>
            </a:r>
            <a:endPar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Project Background and Motivation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系统技术实现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Technical Implementation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523B11BC-4CDC-4CA2-AD01-3EA7E969EC08}"/>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蛋白质结构预测</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14" name="标题 3">
            <a:extLst>
              <a:ext uri="{FF2B5EF4-FFF2-40B4-BE49-F238E27FC236}">
                <a16:creationId xmlns:a16="http://schemas.microsoft.com/office/drawing/2014/main" id="{3EE7AD27-79AA-42BD-890E-96F1483E52DA}"/>
              </a:ext>
            </a:extLst>
          </p:cNvPr>
          <p:cNvSpPr>
            <a:spLocks noGrp="1"/>
          </p:cNvSpPr>
          <p:nvPr>
            <p:custDataLst>
              <p:tags r:id="rId3"/>
            </p:custDataLst>
          </p:nvPr>
        </p:nvSpPr>
        <p:spPr>
          <a:xfrm>
            <a:off x="666750" y="1738014"/>
            <a:ext cx="4692650" cy="47104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在我们的项目中，蛋白质结构预测模型对于准确生成融合蛋白的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PDB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文件，以便后续进行稳定性和功能评分至关重要。经过多方面比对，我们选择了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ESM-</a:t>
            </a:r>
            <a:r>
              <a:rPr lang="en-US" altLang="zh-CN" sz="1600" b="0" dirty="0">
                <a:solidFill>
                  <a:prstClr val="black"/>
                </a:solidFill>
                <a:latin typeface="微软雅黑" panose="020B0503020204020204" pitchFamily="34" charset="-122"/>
                <a:ea typeface="微软雅黑" panose="020B0503020204020204" pitchFamily="34" charset="-122"/>
              </a:rPr>
              <a:t>f</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old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，因其速度快、计算资源需求适中，并能无需多序列比对处理大型序列。这些优势使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ESM-</a:t>
            </a:r>
            <a:r>
              <a:rPr lang="en-US" altLang="zh-CN" sz="1600" b="0" dirty="0">
                <a:solidFill>
                  <a:prstClr val="black"/>
                </a:solidFill>
                <a:latin typeface="微软雅黑" panose="020B0503020204020204" pitchFamily="34" charset="-122"/>
                <a:ea typeface="微软雅黑" panose="020B0503020204020204" pitchFamily="34" charset="-122"/>
              </a:rPr>
              <a:t>f</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old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成为我们流程中高效可靠的最佳选择。</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ESM-</a:t>
            </a:r>
            <a:r>
              <a:rPr lang="en-US" altLang="zh-CN" sz="1600" b="0" dirty="0">
                <a:solidFill>
                  <a:prstClr val="black"/>
                </a:solidFill>
                <a:latin typeface="微软雅黑" panose="020B0503020204020204" pitchFamily="34" charset="-122"/>
                <a:ea typeface="微软雅黑" panose="020B0503020204020204" pitchFamily="34" charset="-122"/>
              </a:rPr>
              <a:t>f</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old</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的训练数据来源于两类：从 </a:t>
            </a:r>
            <a:r>
              <a:rPr lang="en-US" altLang="zh-CN" sz="1600" b="0" dirty="0">
                <a:solidFill>
                  <a:prstClr val="black"/>
                </a:solidFill>
                <a:latin typeface="微软雅黑" panose="020B0503020204020204" pitchFamily="34" charset="-122"/>
                <a:ea typeface="微软雅黑" panose="020B0503020204020204" pitchFamily="34" charset="-122"/>
              </a:rPr>
              <a:t>PDB </a:t>
            </a:r>
            <a:r>
              <a:rPr lang="zh-CN" altLang="en-US" sz="1600" b="0" dirty="0">
                <a:solidFill>
                  <a:prstClr val="black"/>
                </a:solidFill>
                <a:latin typeface="微软雅黑" panose="020B0503020204020204" pitchFamily="34" charset="-122"/>
                <a:ea typeface="微软雅黑" panose="020B0503020204020204" pitchFamily="34" charset="-122"/>
              </a:rPr>
              <a:t>等数据库中获取的实验验证蛋白质结构，以及来自 </a:t>
            </a:r>
            <a:r>
              <a:rPr lang="en-US" altLang="zh-CN" sz="1600" b="0" dirty="0">
                <a:solidFill>
                  <a:prstClr val="black"/>
                </a:solidFill>
                <a:latin typeface="微软雅黑" panose="020B0503020204020204" pitchFamily="34" charset="-122"/>
                <a:ea typeface="微软雅黑" panose="020B0503020204020204" pitchFamily="34" charset="-122"/>
              </a:rPr>
              <a:t>AlphaFold2 </a:t>
            </a:r>
            <a:r>
              <a:rPr lang="zh-CN" altLang="en-US" sz="1600" b="0" dirty="0">
                <a:solidFill>
                  <a:prstClr val="black"/>
                </a:solidFill>
                <a:latin typeface="微软雅黑" panose="020B0503020204020204" pitchFamily="34" charset="-122"/>
                <a:ea typeface="微软雅黑" panose="020B0503020204020204" pitchFamily="34" charset="-122"/>
              </a:rPr>
              <a:t>等模型的结构预测数据，这些数据包含 </a:t>
            </a:r>
            <a:r>
              <a:rPr lang="en-US" altLang="zh-CN" sz="1600" b="0" dirty="0" err="1">
                <a:solidFill>
                  <a:prstClr val="black"/>
                </a:solidFill>
                <a:latin typeface="微软雅黑" panose="020B0503020204020204" pitchFamily="34" charset="-122"/>
                <a:ea typeface="微软雅黑" panose="020B0503020204020204" pitchFamily="34" charset="-122"/>
              </a:rPr>
              <a:t>pLDDT</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置信度评分。实验数据与高质量预测的结合，帮助模型在保持速度的同时也确保了准确性。</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BE33BA60-D456-4E8C-8D41-43FA5CEDF6E7}"/>
              </a:ext>
            </a:extLst>
          </p:cNvPr>
          <p:cNvGraphicFramePr>
            <a:graphicFrameLocks noGrp="1"/>
          </p:cNvGraphicFramePr>
          <p:nvPr>
            <p:extLst>
              <p:ext uri="{D42A27DB-BD31-4B8C-83A1-F6EECF244321}">
                <p14:modId xmlns:p14="http://schemas.microsoft.com/office/powerpoint/2010/main" val="1384830739"/>
              </p:ext>
            </p:extLst>
          </p:nvPr>
        </p:nvGraphicFramePr>
        <p:xfrm>
          <a:off x="5584823" y="1898775"/>
          <a:ext cx="6035677" cy="1554480"/>
        </p:xfrm>
        <a:graphic>
          <a:graphicData uri="http://schemas.openxmlformats.org/drawingml/2006/table">
            <a:tbl>
              <a:tblPr>
                <a:tableStyleId>{BC89EF96-8CEA-46FF-86C4-4CE0E7609802}</a:tableStyleId>
              </a:tblPr>
              <a:tblGrid>
                <a:gridCol w="939800">
                  <a:extLst>
                    <a:ext uri="{9D8B030D-6E8A-4147-A177-3AD203B41FA5}">
                      <a16:colId xmlns:a16="http://schemas.microsoft.com/office/drawing/2014/main" val="3276513701"/>
                    </a:ext>
                  </a:extLst>
                </a:gridCol>
                <a:gridCol w="914400">
                  <a:extLst>
                    <a:ext uri="{9D8B030D-6E8A-4147-A177-3AD203B41FA5}">
                      <a16:colId xmlns:a16="http://schemas.microsoft.com/office/drawing/2014/main" val="3631487012"/>
                    </a:ext>
                  </a:extLst>
                </a:gridCol>
                <a:gridCol w="901700">
                  <a:extLst>
                    <a:ext uri="{9D8B030D-6E8A-4147-A177-3AD203B41FA5}">
                      <a16:colId xmlns:a16="http://schemas.microsoft.com/office/drawing/2014/main" val="1711001536"/>
                    </a:ext>
                  </a:extLst>
                </a:gridCol>
                <a:gridCol w="1955800">
                  <a:extLst>
                    <a:ext uri="{9D8B030D-6E8A-4147-A177-3AD203B41FA5}">
                      <a16:colId xmlns:a16="http://schemas.microsoft.com/office/drawing/2014/main" val="1818156162"/>
                    </a:ext>
                  </a:extLst>
                </a:gridCol>
                <a:gridCol w="1323977">
                  <a:extLst>
                    <a:ext uri="{9D8B030D-6E8A-4147-A177-3AD203B41FA5}">
                      <a16:colId xmlns:a16="http://schemas.microsoft.com/office/drawing/2014/main" val="3313063333"/>
                    </a:ext>
                  </a:extLst>
                </a:gridCol>
              </a:tblGrid>
              <a:tr h="0">
                <a:tc>
                  <a:txBody>
                    <a:bodyPr/>
                    <a:lstStyle/>
                    <a:p>
                      <a:pPr algn="ctr" fontAlgn="ctr" latinLnBrk="0"/>
                      <a:r>
                        <a:rPr lang="en-US" sz="1200" b="1" dirty="0">
                          <a:solidFill>
                            <a:srgbClr val="000000"/>
                          </a:solidFill>
                          <a:effectLst/>
                        </a:rPr>
                        <a:t>Tool</a:t>
                      </a:r>
                      <a:endParaRPr lang="en-US" sz="1200" b="1" i="0" dirty="0">
                        <a:solidFill>
                          <a:srgbClr val="000000"/>
                        </a:solidFill>
                        <a:effectLst/>
                      </a:endParaRPr>
                    </a:p>
                  </a:txBody>
                  <a:tcPr anchor="ctr"/>
                </a:tc>
                <a:tc>
                  <a:txBody>
                    <a:bodyPr/>
                    <a:lstStyle/>
                    <a:p>
                      <a:pPr algn="ctr" fontAlgn="ctr" latinLnBrk="0"/>
                      <a:r>
                        <a:rPr lang="en-US" sz="1200" b="1" dirty="0">
                          <a:solidFill>
                            <a:srgbClr val="000000"/>
                          </a:solidFill>
                          <a:effectLst/>
                        </a:rPr>
                        <a:t>Accuracy</a:t>
                      </a:r>
                      <a:endParaRPr lang="en-US" sz="1200" b="1" i="0" dirty="0">
                        <a:solidFill>
                          <a:srgbClr val="000000"/>
                        </a:solidFill>
                        <a:effectLst/>
                      </a:endParaRPr>
                    </a:p>
                  </a:txBody>
                  <a:tcPr anchor="ctr"/>
                </a:tc>
                <a:tc>
                  <a:txBody>
                    <a:bodyPr/>
                    <a:lstStyle/>
                    <a:p>
                      <a:pPr algn="ctr" fontAlgn="ctr" latinLnBrk="0"/>
                      <a:r>
                        <a:rPr lang="en-US" sz="1200" b="1" dirty="0">
                          <a:solidFill>
                            <a:srgbClr val="000000"/>
                          </a:solidFill>
                          <a:effectLst/>
                        </a:rPr>
                        <a:t>Speed</a:t>
                      </a:r>
                      <a:endParaRPr lang="en-US" sz="1200" b="1" i="0" dirty="0">
                        <a:solidFill>
                          <a:srgbClr val="000000"/>
                        </a:solidFill>
                        <a:effectLst/>
                      </a:endParaRPr>
                    </a:p>
                  </a:txBody>
                  <a:tcPr anchor="ctr"/>
                </a:tc>
                <a:tc>
                  <a:txBody>
                    <a:bodyPr/>
                    <a:lstStyle/>
                    <a:p>
                      <a:pPr algn="ctr" fontAlgn="ctr" latinLnBrk="0"/>
                      <a:r>
                        <a:rPr lang="en-US" sz="1200" b="1" dirty="0">
                          <a:solidFill>
                            <a:srgbClr val="000000"/>
                          </a:solidFill>
                          <a:effectLst/>
                        </a:rPr>
                        <a:t>Computational Resource Requirement</a:t>
                      </a:r>
                      <a:endParaRPr lang="en-US" sz="1200" b="1" i="0" dirty="0">
                        <a:solidFill>
                          <a:srgbClr val="000000"/>
                        </a:solidFill>
                        <a:effectLst/>
                      </a:endParaRPr>
                    </a:p>
                  </a:txBody>
                  <a:tcPr anchor="ctr"/>
                </a:tc>
                <a:tc>
                  <a:txBody>
                    <a:bodyPr/>
                    <a:lstStyle/>
                    <a:p>
                      <a:pPr algn="ctr" fontAlgn="ctr" latinLnBrk="0"/>
                      <a:r>
                        <a:rPr lang="en-US" sz="1200" b="1" dirty="0">
                          <a:solidFill>
                            <a:srgbClr val="000000"/>
                          </a:solidFill>
                          <a:effectLst/>
                        </a:rPr>
                        <a:t>Local Support</a:t>
                      </a:r>
                      <a:endParaRPr lang="en-US" sz="1200" b="1" i="0" dirty="0">
                        <a:solidFill>
                          <a:srgbClr val="000000"/>
                        </a:solidFill>
                        <a:effectLst/>
                      </a:endParaRPr>
                    </a:p>
                  </a:txBody>
                  <a:tcPr anchor="ctr"/>
                </a:tc>
                <a:extLst>
                  <a:ext uri="{0D108BD9-81ED-4DB2-BD59-A6C34878D82A}">
                    <a16:rowId xmlns:a16="http://schemas.microsoft.com/office/drawing/2014/main" val="2121443381"/>
                  </a:ext>
                </a:extLst>
              </a:tr>
              <a:tr h="0">
                <a:tc>
                  <a:txBody>
                    <a:bodyPr/>
                    <a:lstStyle/>
                    <a:p>
                      <a:pPr algn="ctr" fontAlgn="ctr" latinLnBrk="0"/>
                      <a:r>
                        <a:rPr lang="en-US" sz="1200" b="0" dirty="0" err="1">
                          <a:solidFill>
                            <a:srgbClr val="000000"/>
                          </a:solidFill>
                          <a:effectLst/>
                        </a:rPr>
                        <a:t>AlphaFold</a:t>
                      </a:r>
                      <a:endParaRPr lang="en-US" sz="1200" b="0" i="0" dirty="0">
                        <a:solidFill>
                          <a:srgbClr val="000000"/>
                        </a:solidFill>
                        <a:effectLst/>
                      </a:endParaRPr>
                    </a:p>
                  </a:txBody>
                  <a:tcPr anchor="ctr"/>
                </a:tc>
                <a:tc>
                  <a:txBody>
                    <a:bodyPr/>
                    <a:lstStyle/>
                    <a:p>
                      <a:pPr algn="ctr" fontAlgn="ctr" latinLnBrk="0"/>
                      <a:r>
                        <a:rPr lang="zh-CN" altLang="en-US" sz="1200" b="0" dirty="0">
                          <a:solidFill>
                            <a:srgbClr val="000000"/>
                          </a:solidFill>
                          <a:effectLst/>
                        </a:rPr>
                        <a:t>●●●●●</a:t>
                      </a:r>
                      <a:endParaRPr lang="zh-CN" altLang="en-US" sz="1200" b="0" i="0" dirty="0">
                        <a:solidFill>
                          <a:srgbClr val="000000"/>
                        </a:solidFill>
                        <a:effectLst/>
                      </a:endParaRPr>
                    </a:p>
                  </a:txBody>
                  <a:tcPr anchor="ctr"/>
                </a:tc>
                <a:tc>
                  <a:txBody>
                    <a:bodyPr/>
                    <a:lstStyle/>
                    <a:p>
                      <a:pPr algn="ctr" fontAlgn="ctr" latinLnBrk="0"/>
                      <a:r>
                        <a:rPr lang="zh-CN" altLang="en-US" sz="1200" b="0" dirty="0">
                          <a:solidFill>
                            <a:srgbClr val="000000"/>
                          </a:solidFill>
                          <a:effectLst/>
                        </a:rPr>
                        <a:t>●●</a:t>
                      </a:r>
                      <a:endParaRPr lang="zh-CN" altLang="en-US" sz="1200" b="0" i="0" dirty="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en-US" sz="1200" b="0">
                          <a:solidFill>
                            <a:srgbClr val="000000"/>
                          </a:solidFill>
                          <a:effectLst/>
                        </a:rPr>
                        <a:t>Yes</a:t>
                      </a:r>
                      <a:endParaRPr lang="en-US" sz="1200" b="0" i="0">
                        <a:solidFill>
                          <a:srgbClr val="000000"/>
                        </a:solidFill>
                        <a:effectLst/>
                      </a:endParaRPr>
                    </a:p>
                  </a:txBody>
                  <a:tcPr anchor="ctr"/>
                </a:tc>
                <a:extLst>
                  <a:ext uri="{0D108BD9-81ED-4DB2-BD59-A6C34878D82A}">
                    <a16:rowId xmlns:a16="http://schemas.microsoft.com/office/drawing/2014/main" val="4143204471"/>
                  </a:ext>
                </a:extLst>
              </a:tr>
              <a:tr h="0">
                <a:tc>
                  <a:txBody>
                    <a:bodyPr/>
                    <a:lstStyle/>
                    <a:p>
                      <a:pPr algn="ctr" fontAlgn="ctr" latinLnBrk="0"/>
                      <a:r>
                        <a:rPr lang="en-US" sz="1200" b="0">
                          <a:solidFill>
                            <a:srgbClr val="000000"/>
                          </a:solidFill>
                          <a:effectLst/>
                        </a:rPr>
                        <a:t>Uni-Fold</a:t>
                      </a:r>
                      <a:endParaRPr 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zh-CN" altLang="en-US" sz="1200" b="0" dirty="0">
                          <a:solidFill>
                            <a:srgbClr val="000000"/>
                          </a:solidFill>
                          <a:effectLst/>
                        </a:rPr>
                        <a:t>●●●</a:t>
                      </a:r>
                      <a:endParaRPr lang="zh-CN" altLang="en-US" sz="1200" b="0" i="0" dirty="0">
                        <a:solidFill>
                          <a:srgbClr val="000000"/>
                        </a:solidFill>
                        <a:effectLst/>
                      </a:endParaRPr>
                    </a:p>
                  </a:txBody>
                  <a:tcPr anchor="ctr"/>
                </a:tc>
                <a:tc>
                  <a:txBody>
                    <a:bodyPr/>
                    <a:lstStyle/>
                    <a:p>
                      <a:pPr algn="ctr" fontAlgn="ctr" latinLnBrk="0"/>
                      <a:r>
                        <a:rPr lang="en-US" sz="1200" b="0">
                          <a:solidFill>
                            <a:srgbClr val="000000"/>
                          </a:solidFill>
                          <a:effectLst/>
                        </a:rPr>
                        <a:t>Yes</a:t>
                      </a:r>
                      <a:endParaRPr lang="en-US" sz="1200" b="0" i="0">
                        <a:solidFill>
                          <a:srgbClr val="000000"/>
                        </a:solidFill>
                        <a:effectLst/>
                      </a:endParaRPr>
                    </a:p>
                  </a:txBody>
                  <a:tcPr anchor="ctr"/>
                </a:tc>
                <a:extLst>
                  <a:ext uri="{0D108BD9-81ED-4DB2-BD59-A6C34878D82A}">
                    <a16:rowId xmlns:a16="http://schemas.microsoft.com/office/drawing/2014/main" val="2291592828"/>
                  </a:ext>
                </a:extLst>
              </a:tr>
              <a:tr h="0">
                <a:tc>
                  <a:txBody>
                    <a:bodyPr/>
                    <a:lstStyle/>
                    <a:p>
                      <a:pPr algn="ctr" fontAlgn="ctr" latinLnBrk="0"/>
                      <a:r>
                        <a:rPr lang="en-US" sz="1200" b="0">
                          <a:solidFill>
                            <a:srgbClr val="000000"/>
                          </a:solidFill>
                          <a:effectLst/>
                        </a:rPr>
                        <a:t>ColabFold</a:t>
                      </a:r>
                      <a:endParaRPr 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en-US" sz="1200" b="0" dirty="0">
                          <a:solidFill>
                            <a:srgbClr val="000000"/>
                          </a:solidFill>
                          <a:effectLst/>
                        </a:rPr>
                        <a:t>No</a:t>
                      </a:r>
                      <a:endParaRPr lang="en-US" sz="1200" b="0" i="0" dirty="0">
                        <a:solidFill>
                          <a:srgbClr val="000000"/>
                        </a:solidFill>
                        <a:effectLst/>
                      </a:endParaRPr>
                    </a:p>
                  </a:txBody>
                  <a:tcPr anchor="ctr"/>
                </a:tc>
                <a:extLst>
                  <a:ext uri="{0D108BD9-81ED-4DB2-BD59-A6C34878D82A}">
                    <a16:rowId xmlns:a16="http://schemas.microsoft.com/office/drawing/2014/main" val="25721491"/>
                  </a:ext>
                </a:extLst>
              </a:tr>
              <a:tr h="0">
                <a:tc>
                  <a:txBody>
                    <a:bodyPr/>
                    <a:lstStyle/>
                    <a:p>
                      <a:pPr algn="ctr" fontAlgn="ctr" latinLnBrk="0"/>
                      <a:r>
                        <a:rPr lang="en-US" sz="1200" b="0">
                          <a:solidFill>
                            <a:srgbClr val="000000"/>
                          </a:solidFill>
                          <a:effectLst/>
                        </a:rPr>
                        <a:t>ESMFold</a:t>
                      </a:r>
                      <a:endParaRPr lang="en-US" sz="1200" b="0" i="0">
                        <a:solidFill>
                          <a:srgbClr val="000000"/>
                        </a:solidFill>
                        <a:effectLst/>
                      </a:endParaRPr>
                    </a:p>
                  </a:txBody>
                  <a:tcPr anchor="ctr"/>
                </a:tc>
                <a:tc>
                  <a:txBody>
                    <a:bodyPr/>
                    <a:lstStyle/>
                    <a:p>
                      <a:pPr algn="ctr" fontAlgn="ctr" latinLnBrk="0"/>
                      <a:r>
                        <a:rPr lang="zh-CN" altLang="en-US" sz="1200" b="0" dirty="0">
                          <a:solidFill>
                            <a:srgbClr val="000000"/>
                          </a:solidFill>
                          <a:effectLst/>
                        </a:rPr>
                        <a:t>●●●●</a:t>
                      </a:r>
                      <a:endParaRPr lang="zh-CN" altLang="en-US" sz="1200" b="0" i="0" dirty="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en-US" sz="1200" b="0" dirty="0">
                          <a:solidFill>
                            <a:srgbClr val="000000"/>
                          </a:solidFill>
                          <a:effectLst/>
                        </a:rPr>
                        <a:t>Yes</a:t>
                      </a:r>
                      <a:endParaRPr lang="en-US" sz="1200" b="0" i="0" dirty="0">
                        <a:solidFill>
                          <a:srgbClr val="000000"/>
                        </a:solidFill>
                        <a:effectLst/>
                      </a:endParaRPr>
                    </a:p>
                  </a:txBody>
                  <a:tcPr anchor="ctr"/>
                </a:tc>
                <a:extLst>
                  <a:ext uri="{0D108BD9-81ED-4DB2-BD59-A6C34878D82A}">
                    <a16:rowId xmlns:a16="http://schemas.microsoft.com/office/drawing/2014/main" val="698090268"/>
                  </a:ext>
                </a:extLst>
              </a:tr>
            </a:tbl>
          </a:graphicData>
        </a:graphic>
      </p:graphicFrame>
      <p:pic>
        <p:nvPicPr>
          <p:cNvPr id="6" name="图片 5">
            <a:extLst>
              <a:ext uri="{FF2B5EF4-FFF2-40B4-BE49-F238E27FC236}">
                <a16:creationId xmlns:a16="http://schemas.microsoft.com/office/drawing/2014/main" id="{F507D827-C2EC-4F9C-B2EE-E4E1E3E54039}"/>
              </a:ext>
            </a:extLst>
          </p:cNvPr>
          <p:cNvPicPr>
            <a:picLocks noChangeAspect="1"/>
          </p:cNvPicPr>
          <p:nvPr/>
        </p:nvPicPr>
        <p:blipFill>
          <a:blip r:embed="rId5"/>
          <a:stretch>
            <a:fillRect/>
          </a:stretch>
        </p:blipFill>
        <p:spPr>
          <a:xfrm>
            <a:off x="5584822" y="3809143"/>
            <a:ext cx="6035677" cy="2577934"/>
          </a:xfrm>
          <a:prstGeom prst="rect">
            <a:avLst/>
          </a:prstGeom>
        </p:spPr>
      </p:pic>
    </p:spTree>
    <p:extLst>
      <p:ext uri="{BB962C8B-B14F-4D97-AF65-F5344CB8AC3E}">
        <p14:creationId xmlns:p14="http://schemas.microsoft.com/office/powerpoint/2010/main" val="3310248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系统技术实现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Technical Implementation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523B11BC-4CDC-4CA2-AD01-3EA7E969EC08}"/>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功能性评估 </a:t>
            </a:r>
            <a:r>
              <a:rPr lang="en-US" altLang="zh-CN" sz="2000" dirty="0">
                <a:solidFill>
                  <a:prstClr val="black"/>
                </a:solidFill>
                <a:latin typeface="微软雅黑" panose="020B0503020204020204" pitchFamily="34" charset="-122"/>
                <a:ea typeface="微软雅黑" panose="020B0503020204020204" pitchFamily="34" charset="-122"/>
              </a:rPr>
              <a:t>—— CAD </a:t>
            </a:r>
            <a:r>
              <a:rPr lang="zh-CN" altLang="en-US" sz="2000" dirty="0">
                <a:solidFill>
                  <a:prstClr val="black"/>
                </a:solidFill>
                <a:latin typeface="微软雅黑" panose="020B0503020204020204" pitchFamily="34" charset="-122"/>
                <a:ea typeface="微软雅黑" panose="020B0503020204020204" pitchFamily="34" charset="-122"/>
              </a:rPr>
              <a:t>评分模型</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14" name="标题 3">
            <a:extLst>
              <a:ext uri="{FF2B5EF4-FFF2-40B4-BE49-F238E27FC236}">
                <a16:creationId xmlns:a16="http://schemas.microsoft.com/office/drawing/2014/main" id="{3EE7AD27-79AA-42BD-890E-96F1483E52DA}"/>
              </a:ext>
            </a:extLst>
          </p:cNvPr>
          <p:cNvSpPr>
            <a:spLocks noGrp="1"/>
          </p:cNvSpPr>
          <p:nvPr>
            <p:custDataLst>
              <p:tags r:id="rId3"/>
            </p:custDataLst>
          </p:nvPr>
        </p:nvSpPr>
        <p:spPr>
          <a:xfrm>
            <a:off x="666750" y="1738014"/>
            <a:ext cx="10858497" cy="490408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当我们为用户设计可以定位到特定亚细胞位点的融合蛋白时，很重要的一个问题是，我们要在最大程度上减少对原蛋白的功能的破坏和改变。只有这样，才能保证用户想实现的功能不被影响。因此，我们需要引入一种模型，用来评估当我将定位信号引入蛋白后，融合蛋白与原蛋白功能的差异。经过广泛的文献调研，我们最终决定用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CAD-Score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作为评价蛋白融合前后功能保留程度的指标。</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en-US" altLang="zh-CN" sz="1600" b="0" dirty="0">
                <a:solidFill>
                  <a:prstClr val="black"/>
                </a:solidFill>
                <a:latin typeface="微软雅黑" panose="020B0503020204020204" pitchFamily="34" charset="-122"/>
                <a:ea typeface="微软雅黑" panose="020B0503020204020204" pitchFamily="34" charset="-122"/>
              </a:rPr>
              <a:t>CAD</a:t>
            </a:r>
            <a:r>
              <a:rPr lang="zh-CN" altLang="en-US" sz="1600" b="0" dirty="0">
                <a:solidFill>
                  <a:prstClr val="black"/>
                </a:solidFill>
                <a:latin typeface="微软雅黑" panose="020B0503020204020204" pitchFamily="34" charset="-122"/>
                <a:ea typeface="微软雅黑" panose="020B0503020204020204" pitchFamily="34" charset="-122"/>
              </a:rPr>
              <a:t>（</a:t>
            </a:r>
            <a:r>
              <a:rPr lang="en-US" altLang="zh-CN" sz="1600" b="0" dirty="0">
                <a:solidFill>
                  <a:prstClr val="black"/>
                </a:solidFill>
                <a:latin typeface="微软雅黑" panose="020B0503020204020204" pitchFamily="34" charset="-122"/>
                <a:ea typeface="微软雅黑" panose="020B0503020204020204" pitchFamily="34" charset="-122"/>
              </a:rPr>
              <a:t>Contact Area Difference</a:t>
            </a:r>
            <a:r>
              <a:rPr lang="zh-CN" altLang="en-US" sz="1600" b="0" dirty="0">
                <a:solidFill>
                  <a:prstClr val="black"/>
                </a:solidFill>
                <a:latin typeface="微软雅黑" panose="020B0503020204020204" pitchFamily="34" charset="-122"/>
                <a:ea typeface="微软雅黑" panose="020B0503020204020204" pitchFamily="34" charset="-122"/>
              </a:rPr>
              <a:t>）评分基于蛋白质残基之间的接触面积，评估预测模型与参考结构在局部和全局范围内的差异。模型主要基于以下几个假设：</a:t>
            </a:r>
            <a:r>
              <a:rPr lang="en-US" altLang="zh-CN" sz="1600" b="0" dirty="0">
                <a:solidFill>
                  <a:prstClr val="black"/>
                </a:solidFill>
                <a:latin typeface="微软雅黑" panose="020B0503020204020204" pitchFamily="34" charset="-122"/>
                <a:ea typeface="微软雅黑" panose="020B0503020204020204" pitchFamily="34" charset="-122"/>
              </a:rPr>
              <a:t>1. </a:t>
            </a:r>
            <a:r>
              <a:rPr lang="zh-CN" altLang="en-US" sz="1600" b="0" dirty="0">
                <a:solidFill>
                  <a:prstClr val="black"/>
                </a:solidFill>
                <a:latin typeface="微软雅黑" panose="020B0503020204020204" pitchFamily="34" charset="-122"/>
                <a:ea typeface="微软雅黑" panose="020B0503020204020204" pitchFamily="34" charset="-122"/>
              </a:rPr>
              <a:t>蛋白质的接触面积反映了残基间的相互作用和整体三维结构。接触面积变化很小意味着关键的相互作用和结构构象未发生显著变化。</a:t>
            </a:r>
            <a:r>
              <a:rPr lang="en-US" altLang="zh-CN" sz="1600" b="0" dirty="0">
                <a:solidFill>
                  <a:prstClr val="black"/>
                </a:solidFill>
                <a:latin typeface="微软雅黑" panose="020B0503020204020204" pitchFamily="34" charset="-122"/>
                <a:ea typeface="微软雅黑" panose="020B0503020204020204" pitchFamily="34" charset="-122"/>
              </a:rPr>
              <a:t>2. </a:t>
            </a:r>
            <a:r>
              <a:rPr lang="zh-CN" altLang="en-US" sz="1600" b="0" dirty="0">
                <a:solidFill>
                  <a:prstClr val="black"/>
                </a:solidFill>
                <a:latin typeface="微软雅黑" panose="020B0503020204020204" pitchFamily="34" charset="-122"/>
                <a:ea typeface="微软雅黑" panose="020B0503020204020204" pitchFamily="34" charset="-122"/>
              </a:rPr>
              <a:t>蛋白质的功能往往依赖于其特定的三维构象和相互作用网络。如果融合前后蛋白的三维结构相似，则可以推断它们的功能性状态没有发生重大改变。</a:t>
            </a: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除了全局评分外，</a:t>
            </a:r>
            <a:r>
              <a:rPr lang="en-US" altLang="zh-CN" sz="1600" b="0" dirty="0">
                <a:solidFill>
                  <a:prstClr val="black"/>
                </a:solidFill>
                <a:latin typeface="微软雅黑" panose="020B0503020204020204" pitchFamily="34" charset="-122"/>
                <a:ea typeface="微软雅黑" panose="020B0503020204020204" pitchFamily="34" charset="-122"/>
              </a:rPr>
              <a:t>CAD-Score </a:t>
            </a:r>
            <a:r>
              <a:rPr lang="zh-CN" altLang="en-US" sz="1600" b="0" dirty="0">
                <a:solidFill>
                  <a:prstClr val="black"/>
                </a:solidFill>
                <a:latin typeface="微软雅黑" panose="020B0503020204020204" pitchFamily="34" charset="-122"/>
                <a:ea typeface="微软雅黑" panose="020B0503020204020204" pitchFamily="34" charset="-122"/>
              </a:rPr>
              <a:t>模型还允许用户针对蛋白质的局部区域进行详细评估。局部评分有助于识别特定结构区域的精度，尤其是在功能域或活性位点附近。局部 </a:t>
            </a:r>
            <a:r>
              <a:rPr lang="en-US" altLang="zh-CN" sz="1600" b="0" dirty="0">
                <a:solidFill>
                  <a:prstClr val="black"/>
                </a:solidFill>
                <a:latin typeface="微软雅黑" panose="020B0503020204020204" pitchFamily="34" charset="-122"/>
                <a:ea typeface="微软雅黑" panose="020B0503020204020204" pitchFamily="34" charset="-122"/>
              </a:rPr>
              <a:t>CAD </a:t>
            </a:r>
            <a:r>
              <a:rPr lang="zh-CN" altLang="en-US" sz="1600" b="0" dirty="0">
                <a:solidFill>
                  <a:prstClr val="black"/>
                </a:solidFill>
                <a:latin typeface="微软雅黑" panose="020B0503020204020204" pitchFamily="34" charset="-122"/>
                <a:ea typeface="微软雅黑" panose="020B0503020204020204" pitchFamily="34" charset="-122"/>
              </a:rPr>
              <a:t>评分可以进一步细分为：</a:t>
            </a:r>
            <a:r>
              <a:rPr lang="en-US" altLang="zh-CN" sz="1600" b="0" dirty="0">
                <a:solidFill>
                  <a:prstClr val="black"/>
                </a:solidFill>
                <a:latin typeface="微软雅黑" panose="020B0503020204020204" pitchFamily="34" charset="-122"/>
                <a:ea typeface="微软雅黑" panose="020B0503020204020204" pitchFamily="34" charset="-122"/>
              </a:rPr>
              <a:t>1. AA </a:t>
            </a:r>
            <a:r>
              <a:rPr lang="zh-CN" altLang="en-US" sz="1600" b="0" dirty="0">
                <a:solidFill>
                  <a:prstClr val="black"/>
                </a:solidFill>
                <a:latin typeface="微软雅黑" panose="020B0503020204020204" pitchFamily="34" charset="-122"/>
                <a:ea typeface="微软雅黑" panose="020B0503020204020204" pitchFamily="34" charset="-122"/>
              </a:rPr>
              <a:t>评分（</a:t>
            </a:r>
            <a:r>
              <a:rPr lang="en-US" altLang="zh-CN" sz="1600" b="0" dirty="0">
                <a:solidFill>
                  <a:prstClr val="black"/>
                </a:solidFill>
                <a:latin typeface="微软雅黑" panose="020B0503020204020204" pitchFamily="34" charset="-122"/>
                <a:ea typeface="微软雅黑" panose="020B0503020204020204" pitchFamily="34" charset="-122"/>
              </a:rPr>
              <a:t>All Atoms</a:t>
            </a:r>
            <a:r>
              <a:rPr lang="zh-CN" altLang="en-US" sz="1600" b="0" dirty="0">
                <a:solidFill>
                  <a:prstClr val="black"/>
                </a:solidFill>
                <a:latin typeface="微软雅黑" panose="020B0503020204020204" pitchFamily="34" charset="-122"/>
                <a:ea typeface="微软雅黑" panose="020B0503020204020204" pitchFamily="34" charset="-122"/>
              </a:rPr>
              <a:t>）：针对指定中心残基，计算该残基所有原子与周围所有原子的接触面积差异。这种评分方式可以反映该残基的整体环境与其他部分的相互作用变化。</a:t>
            </a:r>
            <a:r>
              <a:rPr lang="en-US" altLang="zh-CN" sz="1600" b="0" dirty="0">
                <a:solidFill>
                  <a:prstClr val="black"/>
                </a:solidFill>
                <a:latin typeface="微软雅黑" panose="020B0503020204020204" pitchFamily="34" charset="-122"/>
                <a:ea typeface="微软雅黑" panose="020B0503020204020204" pitchFamily="34" charset="-122"/>
              </a:rPr>
              <a:t>2. AS </a:t>
            </a:r>
            <a:r>
              <a:rPr lang="zh-CN" altLang="en-US" sz="1600" b="0" dirty="0">
                <a:solidFill>
                  <a:prstClr val="black"/>
                </a:solidFill>
                <a:latin typeface="微软雅黑" panose="020B0503020204020204" pitchFamily="34" charset="-122"/>
                <a:ea typeface="微软雅黑" panose="020B0503020204020204" pitchFamily="34" charset="-122"/>
              </a:rPr>
              <a:t>评分（</a:t>
            </a:r>
            <a:r>
              <a:rPr lang="en-US" altLang="zh-CN" sz="1600" b="0" dirty="0">
                <a:solidFill>
                  <a:prstClr val="black"/>
                </a:solidFill>
                <a:latin typeface="微软雅黑" panose="020B0503020204020204" pitchFamily="34" charset="-122"/>
                <a:ea typeface="微软雅黑" panose="020B0503020204020204" pitchFamily="34" charset="-122"/>
              </a:rPr>
              <a:t>Atom-Sidechain</a:t>
            </a:r>
            <a:r>
              <a:rPr lang="zh-CN" altLang="en-US" sz="1600" b="0" dirty="0">
                <a:solidFill>
                  <a:prstClr val="black"/>
                </a:solidFill>
                <a:latin typeface="微软雅黑" panose="020B0503020204020204" pitchFamily="34" charset="-122"/>
                <a:ea typeface="微软雅黑" panose="020B0503020204020204" pitchFamily="34" charset="-122"/>
              </a:rPr>
              <a:t>）：计算中心残基的所有原子与周围残基侧链的接触面积差异。</a:t>
            </a:r>
            <a:r>
              <a:rPr lang="en-US" altLang="zh-CN" sz="1600" b="0" dirty="0">
                <a:solidFill>
                  <a:prstClr val="black"/>
                </a:solidFill>
                <a:latin typeface="微软雅黑" panose="020B0503020204020204" pitchFamily="34" charset="-122"/>
                <a:ea typeface="微软雅黑" panose="020B0503020204020204" pitchFamily="34" charset="-122"/>
              </a:rPr>
              <a:t>AS </a:t>
            </a:r>
            <a:r>
              <a:rPr lang="zh-CN" altLang="en-US" sz="1600" b="0" dirty="0">
                <a:solidFill>
                  <a:prstClr val="black"/>
                </a:solidFill>
                <a:latin typeface="微软雅黑" panose="020B0503020204020204" pitchFamily="34" charset="-122"/>
                <a:ea typeface="微软雅黑" panose="020B0503020204020204" pitchFamily="34" charset="-122"/>
              </a:rPr>
              <a:t>评分用于评估残基侧链之间的相互作用，这些相互作用在蛋白质功能中至关重要，尤其是对于活性位点来说。</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0540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系统技术实现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Technical Implementation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523B11BC-4CDC-4CA2-AD01-3EA7E969EC08}"/>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4.4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稳定性评估 </a:t>
            </a:r>
            <a:r>
              <a:rPr lang="en-US" altLang="zh-CN" sz="2000" dirty="0">
                <a:solidFill>
                  <a:prstClr val="black"/>
                </a:solidFill>
                <a:latin typeface="微软雅黑" panose="020B0503020204020204" pitchFamily="34" charset="-122"/>
                <a:ea typeface="微软雅黑" panose="020B0503020204020204" pitchFamily="34" charset="-122"/>
              </a:rPr>
              <a:t>—— </a:t>
            </a:r>
            <a:r>
              <a:rPr lang="en-US" altLang="zh-CN" sz="2000" dirty="0" err="1">
                <a:solidFill>
                  <a:prstClr val="black"/>
                </a:solidFill>
                <a:latin typeface="微软雅黑" panose="020B0503020204020204" pitchFamily="34" charset="-122"/>
                <a:ea typeface="微软雅黑" panose="020B0503020204020204" pitchFamily="34" charset="-122"/>
              </a:rPr>
              <a:t>Pyrosetta</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14" name="标题 3">
            <a:extLst>
              <a:ext uri="{FF2B5EF4-FFF2-40B4-BE49-F238E27FC236}">
                <a16:creationId xmlns:a16="http://schemas.microsoft.com/office/drawing/2014/main" id="{3EE7AD27-79AA-42BD-890E-96F1483E52DA}"/>
              </a:ext>
            </a:extLst>
          </p:cNvPr>
          <p:cNvSpPr>
            <a:spLocks noGrp="1"/>
          </p:cNvSpPr>
          <p:nvPr>
            <p:custDataLst>
              <p:tags r:id="rId3"/>
            </p:custDataLst>
          </p:nvPr>
        </p:nvSpPr>
        <p:spPr>
          <a:xfrm>
            <a:off x="666750" y="1738014"/>
            <a:ext cx="10858497" cy="47104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在我们的项目中，我们使用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PyRosetta</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来计算融合蛋白的稳定性。蛋白质的稳定性是设计过程中至关重要的因素，直接影响蛋白质的结构完整性和功能表现。</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在设计融合蛋白后，我们使用预测模型生成其三维结构。这个步骤可以帮助我们了解融合蛋白中原蛋白与引入的定位信号的空间布局状态。</a:t>
            </a: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接着，我们使用 </a:t>
            </a:r>
            <a:r>
              <a:rPr lang="en-US" altLang="zh-CN" sz="1600" b="0" dirty="0" err="1">
                <a:solidFill>
                  <a:prstClr val="black"/>
                </a:solidFill>
                <a:latin typeface="微软雅黑" panose="020B0503020204020204" pitchFamily="34" charset="-122"/>
                <a:ea typeface="微软雅黑" panose="020B0503020204020204" pitchFamily="34" charset="-122"/>
              </a:rPr>
              <a:t>PyRosetta</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的评分函数评估融合蛋白的稳定性。这些评分函数综合考虑了范德华力、静电作用和氢键等多重因素，综合计算得到融合蛋白的总能量。在这里，较低的能量分数意味着更稳定的结构，这表明融合蛋白有着更好的结构完整性、功能效率和更长的寿命</a:t>
            </a: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通过将 </a:t>
            </a:r>
            <a:r>
              <a:rPr lang="en-US" altLang="zh-CN" sz="1600" b="0" dirty="0" err="1">
                <a:solidFill>
                  <a:prstClr val="black"/>
                </a:solidFill>
                <a:latin typeface="微软雅黑" panose="020B0503020204020204" pitchFamily="34" charset="-122"/>
                <a:ea typeface="微软雅黑" panose="020B0503020204020204" pitchFamily="34" charset="-122"/>
              </a:rPr>
              <a:t>PyRosetta</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集成到我们的模型中，我们能够为用户提供可靠的稳定性评估，确保设计的融合蛋白不仅能够正确定位，而且能够维持其结构的稳定性。</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2728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系统技术实现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Technical Implementation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523B11BC-4CDC-4CA2-AD01-3EA7E969EC08}"/>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4.5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蛋白质定向进化模型</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14" name="标题 3">
            <a:extLst>
              <a:ext uri="{FF2B5EF4-FFF2-40B4-BE49-F238E27FC236}">
                <a16:creationId xmlns:a16="http://schemas.microsoft.com/office/drawing/2014/main" id="{3EE7AD27-79AA-42BD-890E-96F1483E52DA}"/>
              </a:ext>
            </a:extLst>
          </p:cNvPr>
          <p:cNvSpPr>
            <a:spLocks noGrp="1"/>
          </p:cNvSpPr>
          <p:nvPr>
            <p:custDataLst>
              <p:tags r:id="rId3"/>
            </p:custDataLst>
          </p:nvPr>
        </p:nvSpPr>
        <p:spPr>
          <a:xfrm>
            <a:off x="666750" y="1738014"/>
            <a:ext cx="10858497" cy="4891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由于酵母菌体内的蛋白质分选机制纷繁复杂，在序列特征的基础上引入特定细胞器定位的空间结构特征会大大提升定位成功的效率。所以</a:t>
            </a:r>
            <a:r>
              <a:rPr lang="zh-CN" altLang="en-US" sz="1500" b="0" dirty="0">
                <a:solidFill>
                  <a:prstClr val="black"/>
                </a:solidFill>
                <a:latin typeface="微软雅黑" panose="020B0503020204020204" pitchFamily="34" charset="-122"/>
                <a:ea typeface="微软雅黑" panose="020B0503020204020204" pitchFamily="34" charset="-122"/>
              </a:rPr>
              <a:t>我们决定构建一个提升蛋白质定位效率的定向进化模型，使用户可以进化他们定制的融合蛋白，使其获得更高的定位效果。</a:t>
            </a: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500" b="0" dirty="0">
                <a:solidFill>
                  <a:prstClr val="black"/>
                </a:solidFill>
                <a:latin typeface="微软雅黑" panose="020B0503020204020204" pitchFamily="34" charset="-122"/>
                <a:ea typeface="微软雅黑" panose="020B0503020204020204" pitchFamily="34" charset="-122"/>
              </a:rPr>
              <a:t>我们选择使用一种不依赖 </a:t>
            </a:r>
            <a:r>
              <a:rPr lang="en-US" altLang="zh-CN" sz="1500" b="0" dirty="0">
                <a:solidFill>
                  <a:prstClr val="black"/>
                </a:solidFill>
                <a:latin typeface="微软雅黑" panose="020B0503020204020204" pitchFamily="34" charset="-122"/>
                <a:ea typeface="微软雅黑" panose="020B0503020204020204" pitchFamily="34" charset="-122"/>
              </a:rPr>
              <a:t>MSA </a:t>
            </a:r>
            <a:r>
              <a:rPr lang="zh-CN" altLang="en-US" sz="1500" b="0" dirty="0">
                <a:solidFill>
                  <a:prstClr val="black"/>
                </a:solidFill>
                <a:latin typeface="微软雅黑" panose="020B0503020204020204" pitchFamily="34" charset="-122"/>
                <a:ea typeface="微软雅黑" panose="020B0503020204020204" pitchFamily="34" charset="-122"/>
              </a:rPr>
              <a:t>的图深度学习算法，使用由上海交大洪亮实验室开发的 </a:t>
            </a:r>
            <a:r>
              <a:rPr lang="en-US" altLang="zh-CN" sz="1500" b="0" dirty="0" err="1">
                <a:solidFill>
                  <a:prstClr val="black"/>
                </a:solidFill>
                <a:latin typeface="微软雅黑" panose="020B0503020204020204" pitchFamily="34" charset="-122"/>
                <a:ea typeface="微软雅黑" panose="020B0503020204020204" pitchFamily="34" charset="-122"/>
              </a:rPr>
              <a:t>ProtLGN</a:t>
            </a:r>
            <a:r>
              <a:rPr lang="en-US" altLang="zh-CN" sz="1500" b="0" dirty="0">
                <a:solidFill>
                  <a:prstClr val="black"/>
                </a:solidFill>
                <a:latin typeface="微软雅黑" panose="020B0503020204020204" pitchFamily="34" charset="-122"/>
                <a:ea typeface="微软雅黑" panose="020B0503020204020204" pitchFamily="34" charset="-122"/>
              </a:rPr>
              <a:t> </a:t>
            </a:r>
            <a:r>
              <a:rPr lang="zh-CN" altLang="en-US" sz="1500" b="0" dirty="0">
                <a:solidFill>
                  <a:prstClr val="black"/>
                </a:solidFill>
                <a:latin typeface="微软雅黑" panose="020B0503020204020204" pitchFamily="34" charset="-122"/>
                <a:ea typeface="微软雅黑" panose="020B0503020204020204" pitchFamily="34" charset="-122"/>
              </a:rPr>
              <a:t>预训练模型，对蛋白质进行嵌入，随后使用迁移学习，选择各个细胞器中的经典定位蛋白进行模型微调，让实现特异细胞器定位效率提升成为可能。</a:t>
            </a: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500" b="0" dirty="0">
                <a:solidFill>
                  <a:prstClr val="black"/>
                </a:solidFill>
                <a:latin typeface="微软雅黑" panose="020B0503020204020204" pitchFamily="34" charset="-122"/>
                <a:ea typeface="微软雅黑" panose="020B0503020204020204" pitchFamily="34" charset="-122"/>
              </a:rPr>
              <a:t>在预训练模型中，蛋白质被嵌入成图的形式。其中，每一个氨基酸都是一个图节点，涵盖 </a:t>
            </a:r>
            <a:r>
              <a:rPr lang="en-US" altLang="zh-CN" sz="1500" b="0" dirty="0">
                <a:solidFill>
                  <a:prstClr val="black"/>
                </a:solidFill>
                <a:latin typeface="微软雅黑" panose="020B0503020204020204" pitchFamily="34" charset="-122"/>
                <a:ea typeface="微软雅黑" panose="020B0503020204020204" pitchFamily="34" charset="-122"/>
              </a:rPr>
              <a:t>21 </a:t>
            </a:r>
            <a:r>
              <a:rPr lang="zh-CN" altLang="en-US" sz="1500" b="0" dirty="0">
                <a:solidFill>
                  <a:prstClr val="black"/>
                </a:solidFill>
                <a:latin typeface="微软雅黑" panose="020B0503020204020204" pitchFamily="34" charset="-122"/>
                <a:ea typeface="微软雅黑" panose="020B0503020204020204" pitchFamily="34" charset="-122"/>
              </a:rPr>
              <a:t>个生化属性（如氨基酸类型，溶剂可及面积（</a:t>
            </a:r>
            <a:r>
              <a:rPr lang="en-US" altLang="zh-CN" sz="1500" b="0" dirty="0">
                <a:solidFill>
                  <a:prstClr val="black"/>
                </a:solidFill>
                <a:latin typeface="微软雅黑" panose="020B0503020204020204" pitchFamily="34" charset="-122"/>
                <a:ea typeface="微软雅黑" panose="020B0503020204020204" pitchFamily="34" charset="-122"/>
              </a:rPr>
              <a:t>SASA</a:t>
            </a:r>
            <a:r>
              <a:rPr lang="zh-CN" altLang="en-US" sz="1500" b="0" dirty="0">
                <a:solidFill>
                  <a:prstClr val="black"/>
                </a:solidFill>
                <a:latin typeface="微软雅黑" panose="020B0503020204020204" pitchFamily="34" charset="-122"/>
                <a:ea typeface="微软雅黑" panose="020B0503020204020204" pitchFamily="34" charset="-122"/>
              </a:rPr>
              <a:t>），</a:t>
            </a:r>
            <a:r>
              <a:rPr lang="en-US" altLang="zh-CN" sz="1500" b="0" dirty="0">
                <a:solidFill>
                  <a:prstClr val="black"/>
                </a:solidFill>
                <a:latin typeface="微软雅黑" panose="020B0503020204020204" pitchFamily="34" charset="-122"/>
                <a:ea typeface="微软雅黑" panose="020B0503020204020204" pitchFamily="34" charset="-122"/>
              </a:rPr>
              <a:t>B-factor </a:t>
            </a:r>
            <a:r>
              <a:rPr lang="zh-CN" altLang="en-US" sz="1500" b="0" dirty="0">
                <a:solidFill>
                  <a:prstClr val="black"/>
                </a:solidFill>
                <a:latin typeface="微软雅黑" panose="020B0503020204020204" pitchFamily="34" charset="-122"/>
                <a:ea typeface="微软雅黑" panose="020B0503020204020204" pitchFamily="34" charset="-122"/>
              </a:rPr>
              <a:t>等）及 </a:t>
            </a:r>
            <a:r>
              <a:rPr lang="en-US" altLang="zh-CN" sz="1500" b="0" dirty="0">
                <a:solidFill>
                  <a:prstClr val="black"/>
                </a:solidFill>
                <a:latin typeface="微软雅黑" panose="020B0503020204020204" pitchFamily="34" charset="-122"/>
                <a:ea typeface="微软雅黑" panose="020B0503020204020204" pitchFamily="34" charset="-122"/>
              </a:rPr>
              <a:t>15 </a:t>
            </a:r>
            <a:r>
              <a:rPr lang="zh-CN" altLang="en-US" sz="1500" b="0" dirty="0">
                <a:solidFill>
                  <a:prstClr val="black"/>
                </a:solidFill>
                <a:latin typeface="微软雅黑" panose="020B0503020204020204" pitchFamily="34" charset="-122"/>
                <a:ea typeface="微软雅黑" panose="020B0503020204020204" pitchFamily="34" charset="-122"/>
              </a:rPr>
              <a:t>个几何属性作为节点特征。此外，节点与节点间的边包含 </a:t>
            </a:r>
            <a:r>
              <a:rPr lang="en-US" altLang="zh-CN" sz="1500" b="0" dirty="0">
                <a:solidFill>
                  <a:prstClr val="black"/>
                </a:solidFill>
                <a:latin typeface="微软雅黑" panose="020B0503020204020204" pitchFamily="34" charset="-122"/>
                <a:ea typeface="微软雅黑" panose="020B0503020204020204" pitchFamily="34" charset="-122"/>
              </a:rPr>
              <a:t>93 </a:t>
            </a:r>
            <a:r>
              <a:rPr lang="zh-CN" altLang="en-US" sz="1500" b="0" dirty="0">
                <a:solidFill>
                  <a:prstClr val="black"/>
                </a:solidFill>
                <a:latin typeface="微软雅黑" panose="020B0503020204020204" pitchFamily="34" charset="-122"/>
                <a:ea typeface="微软雅黑" panose="020B0503020204020204" pitchFamily="34" charset="-122"/>
              </a:rPr>
              <a:t>个维度，表征着氨基酸与氨基酸之间的距离。这些特征能够帮助模型学习到蛋白质的序列和空间结构特征，提取到氨基酸周围微观环境信息。</a:t>
            </a: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500" b="0" dirty="0">
                <a:solidFill>
                  <a:prstClr val="black"/>
                </a:solidFill>
                <a:latin typeface="微软雅黑" panose="020B0503020204020204" pitchFamily="34" charset="-122"/>
                <a:ea typeface="微软雅黑" panose="020B0503020204020204" pitchFamily="34" charset="-122"/>
              </a:rPr>
              <a:t>为了进一步提升蛋白质的亚细胞定位性能，我们对 </a:t>
            </a:r>
            <a:r>
              <a:rPr lang="en-US" altLang="zh-CN" sz="1500" b="0" dirty="0" err="1">
                <a:solidFill>
                  <a:prstClr val="black"/>
                </a:solidFill>
                <a:latin typeface="微软雅黑" panose="020B0503020204020204" pitchFamily="34" charset="-122"/>
                <a:ea typeface="微软雅黑" panose="020B0503020204020204" pitchFamily="34" charset="-122"/>
              </a:rPr>
              <a:t>ProtLGN</a:t>
            </a:r>
            <a:r>
              <a:rPr lang="en-US" altLang="zh-CN" sz="1500" b="0" dirty="0">
                <a:solidFill>
                  <a:prstClr val="black"/>
                </a:solidFill>
                <a:latin typeface="微软雅黑" panose="020B0503020204020204" pitchFamily="34" charset="-122"/>
                <a:ea typeface="微软雅黑" panose="020B0503020204020204" pitchFamily="34" charset="-122"/>
              </a:rPr>
              <a:t> </a:t>
            </a:r>
            <a:r>
              <a:rPr lang="zh-CN" altLang="en-US" sz="1500" b="0" dirty="0">
                <a:solidFill>
                  <a:prstClr val="black"/>
                </a:solidFill>
                <a:latin typeface="微软雅黑" panose="020B0503020204020204" pitchFamily="34" charset="-122"/>
                <a:ea typeface="微软雅黑" panose="020B0503020204020204" pitchFamily="34" charset="-122"/>
              </a:rPr>
              <a:t>预训练模型进行了微调。我们选取了酵母中经典亚细胞器蛋白的序列文件、</a:t>
            </a:r>
            <a:r>
              <a:rPr lang="en-US" altLang="zh-CN" sz="1500" b="0" dirty="0">
                <a:solidFill>
                  <a:prstClr val="black"/>
                </a:solidFill>
                <a:latin typeface="微软雅黑" panose="020B0503020204020204" pitchFamily="34" charset="-122"/>
                <a:ea typeface="微软雅黑" panose="020B0503020204020204" pitchFamily="34" charset="-122"/>
              </a:rPr>
              <a:t>PDB </a:t>
            </a:r>
            <a:r>
              <a:rPr lang="zh-CN" altLang="en-US" sz="1500" b="0" dirty="0">
                <a:solidFill>
                  <a:prstClr val="black"/>
                </a:solidFill>
                <a:latin typeface="微软雅黑" panose="020B0503020204020204" pitchFamily="34" charset="-122"/>
                <a:ea typeface="微软雅黑" panose="020B0503020204020204" pitchFamily="34" charset="-122"/>
              </a:rPr>
              <a:t>结构文件和 </a:t>
            </a:r>
            <a:r>
              <a:rPr lang="en-US" altLang="zh-CN" sz="1500" b="0" dirty="0">
                <a:solidFill>
                  <a:prstClr val="black"/>
                </a:solidFill>
                <a:latin typeface="微软雅黑" panose="020B0503020204020204" pitchFamily="34" charset="-122"/>
                <a:ea typeface="微软雅黑" panose="020B0503020204020204" pitchFamily="34" charset="-122"/>
              </a:rPr>
              <a:t>DMS </a:t>
            </a:r>
            <a:r>
              <a:rPr lang="zh-CN" altLang="en-US" sz="1500" b="0" dirty="0">
                <a:solidFill>
                  <a:prstClr val="black"/>
                </a:solidFill>
                <a:latin typeface="微软雅黑" panose="020B0503020204020204" pitchFamily="34" charset="-122"/>
                <a:ea typeface="微软雅黑" panose="020B0503020204020204" pitchFamily="34" charset="-122"/>
              </a:rPr>
              <a:t>突变数据作为微调数据集。该过程中采用了迁移学习的策略，充分利用大模型在蛋白质特征提取方面的预学习能力，定向增强其在特定任务中的表现，从而提高模型的预测准确性。</a:t>
            </a:r>
            <a:endParaRPr lang="en-US" altLang="zh-CN" sz="1500" b="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7734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项目展示</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Project Presentation</a:t>
            </a:r>
          </a:p>
        </p:txBody>
      </p:sp>
    </p:spTree>
    <p:extLst>
      <p:ext uri="{BB962C8B-B14F-4D97-AF65-F5344CB8AC3E}">
        <p14:creationId xmlns:p14="http://schemas.microsoft.com/office/powerpoint/2010/main" val="4065352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项目展示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Presentation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Demonstration">
            <a:hlinkClick r:id="" action="ppaction://media"/>
            <a:extLst>
              <a:ext uri="{FF2B5EF4-FFF2-40B4-BE49-F238E27FC236}">
                <a16:creationId xmlns:a16="http://schemas.microsoft.com/office/drawing/2014/main" id="{3FFB2D8D-B2F0-4E39-9AEC-00DF0B7E529B}"/>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2756900" y="1231901"/>
            <a:ext cx="6678200" cy="5422899"/>
          </a:xfrm>
          <a:prstGeom prst="rect">
            <a:avLst/>
          </a:prstGeom>
        </p:spPr>
      </p:pic>
    </p:spTree>
    <p:extLst>
      <p:ext uri="{BB962C8B-B14F-4D97-AF65-F5344CB8AC3E}">
        <p14:creationId xmlns:p14="http://schemas.microsoft.com/office/powerpoint/2010/main" val="13246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64C7AAB-5F8B-F356-A714-5ACDCEE7330E}"/>
              </a:ext>
            </a:extLst>
          </p:cNvPr>
          <p:cNvSpPr txBox="1">
            <a:spLocks/>
          </p:cNvSpPr>
          <p:nvPr/>
        </p:nvSpPr>
        <p:spPr>
          <a:xfrm>
            <a:off x="1882171" y="2154120"/>
            <a:ext cx="4043844" cy="9711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感谢聆听！</a:t>
            </a:r>
            <a:endParaRPr kumimoji="0" lang="en-US" altLang="zh-CN"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10" name="标题 1">
            <a:extLst>
              <a:ext uri="{FF2B5EF4-FFF2-40B4-BE49-F238E27FC236}">
                <a16:creationId xmlns:a16="http://schemas.microsoft.com/office/drawing/2014/main" id="{D6BBC273-F5D5-4FF1-A50F-D05FE6F3F3E6}"/>
              </a:ext>
            </a:extLst>
          </p:cNvPr>
          <p:cNvSpPr>
            <a:spLocks noGrp="1"/>
          </p:cNvSpPr>
          <p:nvPr>
            <p:ph type="ctrTitle"/>
          </p:nvPr>
        </p:nvSpPr>
        <p:spPr>
          <a:xfrm>
            <a:off x="546118" y="3553699"/>
            <a:ext cx="10684238" cy="783876"/>
          </a:xfrm>
        </p:spPr>
        <p:txBody>
          <a:bodyPr>
            <a:noAutofit/>
          </a:bodyPr>
          <a:lstStyle/>
          <a:p>
            <a:pPr algn="ctr">
              <a:lnSpc>
                <a:spcPct val="150000"/>
              </a:lnSpc>
            </a:pPr>
            <a:r>
              <a:rPr lang="en-US" altLang="zh-CN" sz="2800" b="1" dirty="0" err="1">
                <a:effectLst/>
                <a:latin typeface="+mj-lt"/>
                <a:ea typeface="微软雅黑" panose="020B0503020204020204" pitchFamily="34" charset="-122"/>
              </a:rPr>
              <a:t>Atlas.Y</a:t>
            </a:r>
            <a:r>
              <a:rPr lang="zh-CN" altLang="en-US" sz="2800" dirty="0">
                <a:latin typeface="+mj-lt"/>
                <a:ea typeface="微软雅黑" panose="020B0503020204020204" pitchFamily="34" charset="-122"/>
              </a:rPr>
              <a:t>：</a:t>
            </a:r>
            <a:r>
              <a:rPr lang="zh-CN" altLang="en-US" sz="2800" b="1" dirty="0">
                <a:effectLst/>
                <a:latin typeface="+mj-lt"/>
                <a:ea typeface="微软雅黑" panose="020B0503020204020204" pitchFamily="34" charset="-122"/>
              </a:rPr>
              <a:t>用于优化酵母菌亚细胞定位的分子标签设计软件</a:t>
            </a:r>
            <a:endParaRPr lang="en-US" altLang="zh-CN" sz="1400" b="1" dirty="0">
              <a:effectLst/>
              <a:latin typeface="+mj-lt"/>
              <a:ea typeface="微软雅黑" panose="020B0503020204020204" pitchFamily="34" charset="-122"/>
            </a:endParaRPr>
          </a:p>
        </p:txBody>
      </p:sp>
      <p:grpSp>
        <p:nvGrpSpPr>
          <p:cNvPr id="15" name="组合 14">
            <a:extLst>
              <a:ext uri="{FF2B5EF4-FFF2-40B4-BE49-F238E27FC236}">
                <a16:creationId xmlns:a16="http://schemas.microsoft.com/office/drawing/2014/main" id="{4BC2B0F5-1F42-4025-B0AE-6D65035E3994}"/>
              </a:ext>
            </a:extLst>
          </p:cNvPr>
          <p:cNvGrpSpPr/>
          <p:nvPr/>
        </p:nvGrpSpPr>
        <p:grpSpPr>
          <a:xfrm>
            <a:off x="1732562" y="4366170"/>
            <a:ext cx="8311350" cy="285484"/>
            <a:chOff x="1224171" y="2827855"/>
            <a:chExt cx="9264632" cy="318229"/>
          </a:xfrm>
        </p:grpSpPr>
        <p:pic>
          <p:nvPicPr>
            <p:cNvPr id="16" name="图片 15">
              <a:extLst>
                <a:ext uri="{FF2B5EF4-FFF2-40B4-BE49-F238E27FC236}">
                  <a16:creationId xmlns:a16="http://schemas.microsoft.com/office/drawing/2014/main" id="{48540908-B040-44F2-8920-CF59EACB0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530" y="2872104"/>
              <a:ext cx="8186273" cy="273980"/>
            </a:xfrm>
            <a:prstGeom prst="rect">
              <a:avLst/>
            </a:prstGeom>
          </p:spPr>
        </p:pic>
        <p:pic>
          <p:nvPicPr>
            <p:cNvPr id="17" name="图片 16">
              <a:extLst>
                <a:ext uri="{FF2B5EF4-FFF2-40B4-BE49-F238E27FC236}">
                  <a16:creationId xmlns:a16="http://schemas.microsoft.com/office/drawing/2014/main" id="{BD3C5518-6425-472B-9A9D-AEDB3712B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171" y="2827855"/>
              <a:ext cx="972711" cy="273980"/>
            </a:xfrm>
            <a:prstGeom prst="rect">
              <a:avLst/>
            </a:prstGeom>
          </p:spPr>
        </p:pic>
      </p:grpSp>
      <p:sp>
        <p:nvSpPr>
          <p:cNvPr id="18" name="标题 1">
            <a:extLst>
              <a:ext uri="{FF2B5EF4-FFF2-40B4-BE49-F238E27FC236}">
                <a16:creationId xmlns:a16="http://schemas.microsoft.com/office/drawing/2014/main" id="{CE52ADB7-1A3A-44B1-8543-53FC0E0D29AA}"/>
              </a:ext>
            </a:extLst>
          </p:cNvPr>
          <p:cNvSpPr txBox="1">
            <a:spLocks/>
          </p:cNvSpPr>
          <p:nvPr/>
        </p:nvSpPr>
        <p:spPr>
          <a:xfrm>
            <a:off x="3079750" y="5825407"/>
            <a:ext cx="4362450" cy="38489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algn="ctr">
              <a:lnSpc>
                <a:spcPct val="150000"/>
              </a:lnSpc>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计算机科学与技术学院</a:t>
            </a:r>
            <a:r>
              <a:rPr lang="en-US" altLang="zh-CN" sz="1600" dirty="0">
                <a:solidFill>
                  <a:prstClr val="black"/>
                </a:solidFill>
                <a:latin typeface="微软雅黑"/>
                <a:ea typeface="微软雅黑" panose="020B0503020204020204" pitchFamily="34" charset="-122"/>
              </a:rPr>
              <a:t>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2250758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林继申</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19" name="标题 1">
            <a:extLst>
              <a:ext uri="{FF2B5EF4-FFF2-40B4-BE49-F238E27FC236}">
                <a16:creationId xmlns:a16="http://schemas.microsoft.com/office/drawing/2014/main" id="{10F61570-6557-4082-B499-A74C46893DDC}"/>
              </a:ext>
            </a:extLst>
          </p:cNvPr>
          <p:cNvSpPr txBox="1">
            <a:spLocks/>
          </p:cNvSpPr>
          <p:nvPr/>
        </p:nvSpPr>
        <p:spPr>
          <a:xfrm>
            <a:off x="9480550" y="5825407"/>
            <a:ext cx="2145862" cy="38489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12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23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pic>
        <p:nvPicPr>
          <p:cNvPr id="20" name="图片 19">
            <a:extLst>
              <a:ext uri="{FF2B5EF4-FFF2-40B4-BE49-F238E27FC236}">
                <a16:creationId xmlns:a16="http://schemas.microsoft.com/office/drawing/2014/main" id="{04E622F5-2363-463E-AFC5-BDEB570CF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1482" y="307777"/>
            <a:ext cx="1904930" cy="5365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1.1 </a:t>
            </a:r>
            <a:r>
              <a:rPr lang="zh-CN" altLang="en-US" sz="2000" dirty="0">
                <a:solidFill>
                  <a:prstClr val="black"/>
                </a:solidFill>
                <a:latin typeface="微软雅黑" panose="020B0503020204020204" pitchFamily="34" charset="-122"/>
                <a:ea typeface="微软雅黑" panose="020B0503020204020204" pitchFamily="34" charset="-122"/>
              </a:rPr>
              <a:t>项目背景</a:t>
            </a:r>
            <a:endParaRPr lang="en-US" altLang="zh-CN" sz="200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ADE7DD7-A824-4E87-8182-282384772A49}"/>
              </a:ext>
            </a:extLst>
          </p:cNvPr>
          <p:cNvPicPr>
            <a:picLocks noChangeAspect="1"/>
          </p:cNvPicPr>
          <p:nvPr/>
        </p:nvPicPr>
        <p:blipFill rotWithShape="1">
          <a:blip r:embed="rId6"/>
          <a:srcRect l="1675" t="3204" r="2179" b="3026"/>
          <a:stretch/>
        </p:blipFill>
        <p:spPr>
          <a:xfrm>
            <a:off x="6413500" y="1687575"/>
            <a:ext cx="5111749" cy="2798202"/>
          </a:xfrm>
          <a:prstGeom prst="rect">
            <a:avLst/>
          </a:prstGeom>
        </p:spPr>
      </p:pic>
      <p:sp>
        <p:nvSpPr>
          <p:cNvPr id="16" name="标题 3">
            <a:extLst>
              <a:ext uri="{FF2B5EF4-FFF2-40B4-BE49-F238E27FC236}">
                <a16:creationId xmlns:a16="http://schemas.microsoft.com/office/drawing/2014/main" id="{3D758E6B-CBCD-4120-85A6-6DFD059F2C49}"/>
              </a:ext>
            </a:extLst>
          </p:cNvPr>
          <p:cNvSpPr>
            <a:spLocks noGrp="1"/>
          </p:cNvSpPr>
          <p:nvPr>
            <p:custDataLst>
              <p:tags r:id="rId3"/>
            </p:custDataLst>
          </p:nvPr>
        </p:nvSpPr>
        <p:spPr>
          <a:xfrm>
            <a:off x="666751" y="1687575"/>
            <a:ext cx="5269261" cy="156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人类在数千年的文化探索中将视野逐渐从宏观转向微观。细胞是一个高度组织化的系统，细胞内的每个分子都精确地位于特定的亚细胞区域，执行着各自的功能。合成生物学的发展让我们能够以前所未有的视角审视亚细胞世界。</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sp>
        <p:nvSpPr>
          <p:cNvPr id="18" name="标题 3">
            <a:extLst>
              <a:ext uri="{FF2B5EF4-FFF2-40B4-BE49-F238E27FC236}">
                <a16:creationId xmlns:a16="http://schemas.microsoft.com/office/drawing/2014/main" id="{78CB72D1-72BB-4747-B81F-FF5E0C370015}"/>
              </a:ext>
            </a:extLst>
          </p:cNvPr>
          <p:cNvSpPr>
            <a:spLocks noGrp="1"/>
          </p:cNvSpPr>
          <p:nvPr>
            <p:custDataLst>
              <p:tags r:id="rId4"/>
            </p:custDataLst>
          </p:nvPr>
        </p:nvSpPr>
        <p:spPr>
          <a:xfrm>
            <a:off x="666751" y="4622440"/>
            <a:ext cx="10858498" cy="1812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如果我们可以精确控制细胞内蛋白质的流向，我们就相当于掌握了细胞功能调控的钥匙。</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种能力不仅可以帮助我们解码细胞内部复杂的分子网络，还能够在细胞的不同区域精准部署特定的功能模块，从而实现对细胞行为的精确操控。比如，我们可以将某些功能蛋白精准定位到线粒体，增强其代谢能力；或者将特定酶类导向内质网，优化合成途径。更进一步，我们甚至可以在细胞内不同位置建立微型“工厂”，实现多个生物过程的并行进行。</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这种对细胞内物流的掌控，不仅在基础研究中具有深远意义，更可能在生物制造、药物递送和疾病治疗等领域引发重大革新。</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7DEA3B7B-C8C6-49C9-8584-335C68B23C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3962" y="3597975"/>
            <a:ext cx="2134838" cy="601314"/>
          </a:xfrm>
          <a:prstGeom prst="rect">
            <a:avLst/>
          </a:prstGeom>
        </p:spPr>
      </p:pic>
    </p:spTree>
    <p:extLst>
      <p:ext uri="{BB962C8B-B14F-4D97-AF65-F5344CB8AC3E}">
        <p14:creationId xmlns:p14="http://schemas.microsoft.com/office/powerpoint/2010/main" val="30090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1.2 </a:t>
            </a:r>
            <a:r>
              <a:rPr lang="zh-CN" altLang="en-US" sz="2000" dirty="0">
                <a:solidFill>
                  <a:prstClr val="black"/>
                </a:solidFill>
                <a:latin typeface="微软雅黑" panose="020B0503020204020204" pitchFamily="34" charset="-122"/>
                <a:ea typeface="微软雅黑" panose="020B0503020204020204" pitchFamily="34" charset="-122"/>
              </a:rPr>
              <a:t>项目动机</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9" name="标题 3">
            <a:extLst>
              <a:ext uri="{FF2B5EF4-FFF2-40B4-BE49-F238E27FC236}">
                <a16:creationId xmlns:a16="http://schemas.microsoft.com/office/drawing/2014/main" id="{26C8E4D7-17B3-4520-B609-00A03EF05286}"/>
              </a:ext>
            </a:extLst>
          </p:cNvPr>
          <p:cNvSpPr>
            <a:spLocks noGrp="1"/>
          </p:cNvSpPr>
          <p:nvPr>
            <p:custDataLst>
              <p:tags r:id="rId3"/>
            </p:custDataLst>
          </p:nvPr>
        </p:nvSpPr>
        <p:spPr>
          <a:xfrm>
            <a:off x="666751" y="1738014"/>
            <a:ext cx="3930649" cy="471040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然而，想要将蛋白质定位到特定的亚细胞结构并不是一个简单的工程。蛋白质的定位过程依赖于细胞内多重调控机制，其中</a:t>
            </a:r>
            <a:r>
              <a:rPr lang="zh-CN" altLang="en-US" sz="1600" dirty="0">
                <a:solidFill>
                  <a:prstClr val="black"/>
                </a:solidFill>
                <a:latin typeface="微软雅黑" panose="020B0503020204020204" pitchFamily="34" charset="-122"/>
                <a:ea typeface="微软雅黑" panose="020B0503020204020204" pitchFamily="34" charset="-122"/>
              </a:rPr>
              <a:t>连接子（</a:t>
            </a:r>
            <a:r>
              <a:rPr lang="en-US" altLang="zh-CN" sz="1600" dirty="0">
                <a:solidFill>
                  <a:prstClr val="black"/>
                </a:solidFill>
                <a:latin typeface="微软雅黑" panose="020B0503020204020204" pitchFamily="34" charset="-122"/>
                <a:ea typeface="微软雅黑" panose="020B0503020204020204" pitchFamily="34" charset="-122"/>
              </a:rPr>
              <a:t>Linker</a:t>
            </a:r>
            <a:r>
              <a:rPr lang="zh-CN" altLang="en-US" sz="1600" dirty="0">
                <a:solidFill>
                  <a:prstClr val="black"/>
                </a:solidFill>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和</a:t>
            </a:r>
            <a:r>
              <a:rPr lang="zh-CN" altLang="en-US" sz="1600" dirty="0">
                <a:solidFill>
                  <a:prstClr val="black"/>
                </a:solidFill>
                <a:latin typeface="微软雅黑" panose="020B0503020204020204" pitchFamily="34" charset="-122"/>
                <a:ea typeface="微软雅黑" panose="020B0503020204020204" pitchFamily="34" charset="-122"/>
              </a:rPr>
              <a:t>信号肽（</a:t>
            </a:r>
            <a:r>
              <a:rPr lang="en-US" altLang="zh-CN" sz="1600" dirty="0">
                <a:solidFill>
                  <a:prstClr val="black"/>
                </a:solidFill>
                <a:latin typeface="微软雅黑" panose="020B0503020204020204" pitchFamily="34" charset="-122"/>
                <a:ea typeface="微软雅黑" panose="020B0503020204020204" pitchFamily="34" charset="-122"/>
              </a:rPr>
              <a:t>Signal Peptide</a:t>
            </a:r>
            <a:r>
              <a:rPr lang="zh-CN" altLang="en-US" sz="1600" dirty="0">
                <a:solidFill>
                  <a:prstClr val="black"/>
                </a:solidFill>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是关键的引导因素。它们如同分子内的“邮递地址”，能够被细胞内的运输系统识别，从而引发蛋白质通过分泌、转运或膜融合等机制进入诸如细胞核、线粒体、内质网、溶酶体等特定亚细胞结构。</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基于以上考虑，我们开发设计了一款辅助蛋白质在酵母菌中亚细胞定位的蛋白质设计软件 </a:t>
            </a:r>
            <a:r>
              <a:rPr lang="en-US" altLang="zh-CN" sz="1600" b="0" dirty="0">
                <a:solidFill>
                  <a:prstClr val="black"/>
                </a:solidFill>
                <a:latin typeface="微软雅黑" panose="020B0503020204020204" pitchFamily="34" charset="-122"/>
                <a:ea typeface="微软雅黑" panose="020B0503020204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rPr>
              <a:t>Altas.Y</a:t>
            </a:r>
            <a:r>
              <a:rPr lang="zh-CN" altLang="en-US" sz="1600" b="0" dirty="0">
                <a:solidFill>
                  <a:prstClr val="black"/>
                </a:solidFill>
                <a:latin typeface="微软雅黑" panose="020B0503020204020204" pitchFamily="34" charset="-122"/>
                <a:ea typeface="微软雅黑" panose="020B0503020204020204" pitchFamily="34" charset="-122"/>
              </a:rPr>
              <a:t>。</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448FD5D-B7FD-4A88-B27A-7A72E2B1B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53" y="1447800"/>
            <a:ext cx="6667496" cy="5000622"/>
          </a:xfrm>
          <a:prstGeom prst="rect">
            <a:avLst/>
          </a:prstGeom>
        </p:spPr>
      </p:pic>
    </p:spTree>
    <p:extLst>
      <p:ext uri="{BB962C8B-B14F-4D97-AF65-F5344CB8AC3E}">
        <p14:creationId xmlns:p14="http://schemas.microsoft.com/office/powerpoint/2010/main" val="274304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a:t>
            </a:r>
            <a:r>
              <a:rPr lang="en-US" altLang="zh-CN" sz="2000" dirty="0">
                <a:solidFill>
                  <a:prstClr val="black"/>
                </a:solidFill>
                <a:latin typeface="微软雅黑" panose="020B0503020204020204" pitchFamily="34" charset="-122"/>
                <a:ea typeface="微软雅黑" panose="020B0503020204020204" pitchFamily="34" charset="-122"/>
              </a:rPr>
              <a:t>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目标用户（主要使用者）</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pic>
        <p:nvPicPr>
          <p:cNvPr id="2" name="图片 1">
            <a:extLst>
              <a:ext uri="{FF2B5EF4-FFF2-40B4-BE49-F238E27FC236}">
                <a16:creationId xmlns:a16="http://schemas.microsoft.com/office/drawing/2014/main" id="{B347CC88-A17A-4FDE-92CF-74BB28222B80}"/>
              </a:ext>
            </a:extLst>
          </p:cNvPr>
          <p:cNvPicPr>
            <a:picLocks noChangeAspect="1"/>
          </p:cNvPicPr>
          <p:nvPr/>
        </p:nvPicPr>
        <p:blipFill>
          <a:blip r:embed="rId4"/>
          <a:stretch>
            <a:fillRect/>
          </a:stretch>
        </p:blipFill>
        <p:spPr>
          <a:xfrm>
            <a:off x="1286577" y="1687575"/>
            <a:ext cx="9618846" cy="5044438"/>
          </a:xfrm>
          <a:prstGeom prst="rect">
            <a:avLst/>
          </a:prstGeom>
        </p:spPr>
      </p:pic>
    </p:spTree>
    <p:extLst>
      <p:ext uri="{BB962C8B-B14F-4D97-AF65-F5344CB8AC3E}">
        <p14:creationId xmlns:p14="http://schemas.microsoft.com/office/powerpoint/2010/main" val="34321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1.3.1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用户画像：商业人士</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2230539107"/>
              </p:ext>
            </p:extLst>
          </p:nvPr>
        </p:nvGraphicFramePr>
        <p:xfrm>
          <a:off x="666751" y="1741120"/>
          <a:ext cx="10858498" cy="4826130"/>
        </p:xfrm>
        <a:graphic>
          <a:graphicData uri="http://schemas.openxmlformats.org/drawingml/2006/table">
            <a:tbl>
              <a:tblPr bandRow="1">
                <a:tableStyleId>{3B4B98B0-60AC-42C2-AFA5-B58CD77FA1E5}</a:tableStyleId>
              </a:tblPr>
              <a:tblGrid>
                <a:gridCol w="1949760">
                  <a:extLst>
                    <a:ext uri="{9D8B030D-6E8A-4147-A177-3AD203B41FA5}">
                      <a16:colId xmlns:a16="http://schemas.microsoft.com/office/drawing/2014/main" val="1193189340"/>
                    </a:ext>
                  </a:extLst>
                </a:gridCol>
                <a:gridCol w="8908738">
                  <a:extLst>
                    <a:ext uri="{9D8B030D-6E8A-4147-A177-3AD203B41FA5}">
                      <a16:colId xmlns:a16="http://schemas.microsoft.com/office/drawing/2014/main" val="4267788432"/>
                    </a:ext>
                  </a:extLst>
                </a:gridCol>
              </a:tblGrid>
              <a:tr h="628056">
                <a:tc>
                  <a:txBody>
                    <a:bodyPr/>
                    <a:lstStyle/>
                    <a:p>
                      <a:pPr algn="ctr">
                        <a:lnSpc>
                          <a:spcPct val="120000"/>
                        </a:lnSpc>
                      </a:pPr>
                      <a:r>
                        <a:rPr lang="zh-CN" altLang="en-US" sz="1200" dirty="0"/>
                        <a:t>用户背景与特征</a:t>
                      </a:r>
                    </a:p>
                  </a:txBody>
                  <a:tcPr anchor="ctr"/>
                </a:tc>
                <a:tc>
                  <a:txBody>
                    <a:bodyPr/>
                    <a:lstStyle/>
                    <a:p>
                      <a:pPr>
                        <a:lnSpc>
                          <a:spcPct val="120000"/>
                        </a:lnSpc>
                      </a:pPr>
                      <a:r>
                        <a:rPr lang="zh-CN" altLang="en-US" sz="1200" b="1" dirty="0"/>
                        <a:t>角色类型</a:t>
                      </a:r>
                      <a:r>
                        <a:rPr lang="zh-CN" altLang="en-US" sz="1200" dirty="0"/>
                        <a:t>：个人研究人员、自由职业者、小型初创公司、咨询公司等。</a:t>
                      </a:r>
                      <a:endParaRPr lang="en-US" altLang="zh-CN" sz="1200" dirty="0"/>
                    </a:p>
                    <a:p>
                      <a:pPr>
                        <a:lnSpc>
                          <a:spcPct val="120000"/>
                        </a:lnSpc>
                      </a:pPr>
                      <a:r>
                        <a:rPr lang="zh-CN" altLang="en-US" sz="1200" b="1" dirty="0"/>
                        <a:t>组织规模</a:t>
                      </a:r>
                      <a:r>
                        <a:rPr lang="zh-CN" altLang="en-US" sz="1200" dirty="0"/>
                        <a:t>：通常规模较小或个人，预算相对有限，更偏向一次性或较为灵活的订阅模式。</a:t>
                      </a:r>
                      <a:endParaRPr lang="en-US" altLang="zh-CN" sz="1200" dirty="0"/>
                    </a:p>
                    <a:p>
                      <a:pPr>
                        <a:lnSpc>
                          <a:spcPct val="120000"/>
                        </a:lnSpc>
                      </a:pPr>
                      <a:r>
                        <a:rPr lang="zh-CN" altLang="en-US" sz="1200" b="1" dirty="0"/>
                        <a:t>领域与专业度</a:t>
                      </a:r>
                      <a:r>
                        <a:rPr lang="zh-CN" altLang="en-US" sz="1200" dirty="0"/>
                        <a:t>：具备一定的生物技术基础知识，对蛋白质定位等新兴技术保持高度兴趣，但在资金与人力方面相对受限。</a:t>
                      </a:r>
                    </a:p>
                  </a:txBody>
                  <a:tcPr/>
                </a:tc>
                <a:extLst>
                  <a:ext uri="{0D108BD9-81ED-4DB2-BD59-A6C34878D82A}">
                    <a16:rowId xmlns:a16="http://schemas.microsoft.com/office/drawing/2014/main" val="1066620182"/>
                  </a:ext>
                </a:extLst>
              </a:tr>
              <a:tr h="628056">
                <a:tc>
                  <a:txBody>
                    <a:bodyPr/>
                    <a:lstStyle/>
                    <a:p>
                      <a:pPr algn="ctr">
                        <a:lnSpc>
                          <a:spcPct val="120000"/>
                        </a:lnSpc>
                      </a:pPr>
                      <a:r>
                        <a:rPr lang="zh-CN" altLang="en-US" sz="1200" dirty="0"/>
                        <a:t>主要目标与兴趣</a:t>
                      </a:r>
                    </a:p>
                  </a:txBody>
                  <a:tcPr anchor="ctr"/>
                </a:tc>
                <a:tc>
                  <a:txBody>
                    <a:bodyPr/>
                    <a:lstStyle/>
                    <a:p>
                      <a:pPr>
                        <a:lnSpc>
                          <a:spcPct val="120000"/>
                        </a:lnSpc>
                      </a:pPr>
                      <a:r>
                        <a:rPr lang="zh-CN" altLang="en-US" sz="1200" b="1" dirty="0"/>
                        <a:t>追求成本控制与生产效率</a:t>
                      </a:r>
                      <a:r>
                        <a:rPr lang="zh-CN" altLang="en-US" sz="1200" dirty="0"/>
                        <a:t>：在开发或优化生物技术产品时，始终关注投入产出比。</a:t>
                      </a:r>
                      <a:endParaRPr lang="en-US" altLang="zh-CN" sz="1200" dirty="0"/>
                    </a:p>
                    <a:p>
                      <a:pPr>
                        <a:lnSpc>
                          <a:spcPct val="120000"/>
                        </a:lnSpc>
                      </a:pPr>
                      <a:r>
                        <a:rPr lang="zh-CN" altLang="en-US" sz="1200" b="1" dirty="0"/>
                        <a:t>利用酶定位技术提升产量与质量</a:t>
                      </a:r>
                      <a:r>
                        <a:rPr lang="zh-CN" altLang="en-US" sz="1200" dirty="0"/>
                        <a:t>：希望在有限资源下，利用精准的酶定位来提高产品质量并降低生产成本。</a:t>
                      </a:r>
                      <a:endParaRPr lang="en-US" altLang="zh-CN" sz="1200" dirty="0"/>
                    </a:p>
                    <a:p>
                      <a:pPr>
                        <a:lnSpc>
                          <a:spcPct val="120000"/>
                        </a:lnSpc>
                      </a:pPr>
                      <a:r>
                        <a:rPr lang="zh-CN" altLang="en-US" sz="1200" b="1" dirty="0"/>
                        <a:t>关注前沿创新</a:t>
                      </a:r>
                      <a:r>
                        <a:rPr lang="zh-CN" altLang="en-US" sz="1200" dirty="0"/>
                        <a:t>：保持对合成生物学、新型分子标签设计工具等前沿技术的高度敏感与快速学习能力。</a:t>
                      </a:r>
                    </a:p>
                  </a:txBody>
                  <a:tcPr/>
                </a:tc>
                <a:extLst>
                  <a:ext uri="{0D108BD9-81ED-4DB2-BD59-A6C34878D82A}">
                    <a16:rowId xmlns:a16="http://schemas.microsoft.com/office/drawing/2014/main" val="1338191596"/>
                  </a:ext>
                </a:extLst>
              </a:tr>
              <a:tr h="628056">
                <a:tc>
                  <a:txBody>
                    <a:bodyPr/>
                    <a:lstStyle/>
                    <a:p>
                      <a:pPr algn="ctr">
                        <a:lnSpc>
                          <a:spcPct val="120000"/>
                        </a:lnSpc>
                      </a:pPr>
                      <a:r>
                        <a:rPr lang="zh-CN" altLang="en-US" sz="1200" dirty="0"/>
                        <a:t>典型使用场景</a:t>
                      </a:r>
                    </a:p>
                  </a:txBody>
                  <a:tcPr anchor="ctr"/>
                </a:tc>
                <a:tc>
                  <a:txBody>
                    <a:bodyPr/>
                    <a:lstStyle/>
                    <a:p>
                      <a:pPr>
                        <a:lnSpc>
                          <a:spcPct val="120000"/>
                        </a:lnSpc>
                      </a:pPr>
                      <a:r>
                        <a:rPr lang="zh-CN" altLang="en-US" sz="1200" b="1" dirty="0"/>
                        <a:t>小规模生产或试验</a:t>
                      </a:r>
                      <a:r>
                        <a:rPr lang="zh-CN" altLang="en-US" sz="1200" dirty="0"/>
                        <a:t>：需要为小批量或中试阶段的产品寻找最优的酶定位方案，以提升效率。</a:t>
                      </a:r>
                      <a:endParaRPr lang="en-US" altLang="zh-CN" sz="1200" dirty="0"/>
                    </a:p>
                    <a:p>
                      <a:pPr>
                        <a:lnSpc>
                          <a:spcPct val="120000"/>
                        </a:lnSpc>
                      </a:pPr>
                      <a:r>
                        <a:rPr lang="zh-CN" altLang="en-US" sz="1200" b="1" dirty="0"/>
                        <a:t>工具选型与配置</a:t>
                      </a:r>
                      <a:r>
                        <a:rPr lang="zh-CN" altLang="en-US" sz="1200" dirty="0"/>
                        <a:t>：在网络上寻找易于上手、性价比高的分子标签设计软件，以减少人为失误并提高产出稳定性。</a:t>
                      </a:r>
                      <a:endParaRPr lang="en-US" altLang="zh-CN" sz="1200" dirty="0"/>
                    </a:p>
                    <a:p>
                      <a:pPr>
                        <a:lnSpc>
                          <a:spcPct val="120000"/>
                        </a:lnSpc>
                      </a:pPr>
                      <a:r>
                        <a:rPr lang="zh-CN" altLang="en-US" sz="1200" b="1" dirty="0"/>
                        <a:t>项目驱动的短期使用</a:t>
                      </a:r>
                      <a:r>
                        <a:rPr lang="zh-CN" altLang="en-US" sz="1200" dirty="0"/>
                        <a:t>：往往在特定阶段（如新产品开发或技术迭代）才需要大量使用工具，随后使用频率相对减少。</a:t>
                      </a:r>
                    </a:p>
                  </a:txBody>
                  <a:tcPr/>
                </a:tc>
                <a:extLst>
                  <a:ext uri="{0D108BD9-81ED-4DB2-BD59-A6C34878D82A}">
                    <a16:rowId xmlns:a16="http://schemas.microsoft.com/office/drawing/2014/main" val="564026331"/>
                  </a:ext>
                </a:extLst>
              </a:tr>
              <a:tr h="628056">
                <a:tc>
                  <a:txBody>
                    <a:bodyPr/>
                    <a:lstStyle/>
                    <a:p>
                      <a:pPr algn="ctr">
                        <a:lnSpc>
                          <a:spcPct val="120000"/>
                        </a:lnSpc>
                      </a:pPr>
                      <a:r>
                        <a:rPr lang="zh-CN" altLang="en-US" sz="1200" dirty="0"/>
                        <a:t>核心痛点</a:t>
                      </a:r>
                    </a:p>
                  </a:txBody>
                  <a:tcPr anchor="ctr"/>
                </a:tc>
                <a:tc>
                  <a:txBody>
                    <a:bodyPr/>
                    <a:lstStyle/>
                    <a:p>
                      <a:pPr>
                        <a:lnSpc>
                          <a:spcPct val="120000"/>
                        </a:lnSpc>
                      </a:pPr>
                      <a:r>
                        <a:rPr lang="zh-CN" altLang="en-US" sz="1200" b="1" dirty="0"/>
                        <a:t>分子标签选择困难（</a:t>
                      </a:r>
                      <a:r>
                        <a:rPr lang="en-US" altLang="zh-CN" sz="1200" b="1" dirty="0"/>
                        <a:t>70.5%</a:t>
                      </a:r>
                      <a:r>
                        <a:rPr lang="zh-CN" altLang="en-US" sz="1200" b="1" dirty="0"/>
                        <a:t>）</a:t>
                      </a:r>
                      <a:r>
                        <a:rPr lang="zh-CN" altLang="en-US" sz="1200" dirty="0"/>
                        <a:t>：可选标签众多，但专业筛选和匹配过程复杂，容易出错或耗时。</a:t>
                      </a:r>
                      <a:endParaRPr lang="en-US" altLang="zh-CN" sz="1200" dirty="0"/>
                    </a:p>
                    <a:p>
                      <a:pPr>
                        <a:lnSpc>
                          <a:spcPct val="120000"/>
                        </a:lnSpc>
                      </a:pPr>
                      <a:r>
                        <a:rPr lang="zh-CN" altLang="en-US" sz="1200" b="1" dirty="0"/>
                        <a:t>生产过程中的稳定性问题（</a:t>
                      </a:r>
                      <a:r>
                        <a:rPr lang="en-US" altLang="zh-CN" sz="1200" b="1" dirty="0"/>
                        <a:t>66.91%</a:t>
                      </a:r>
                      <a:r>
                        <a:rPr lang="zh-CN" altLang="en-US" sz="1200" b="1" dirty="0"/>
                        <a:t>）</a:t>
                      </a:r>
                      <a:r>
                        <a:rPr lang="zh-CN" altLang="en-US" sz="1200" dirty="0"/>
                        <a:t>：在酶或蛋白质定位不稳定的情况下，产品质量和产量会受到影响。</a:t>
                      </a:r>
                      <a:endParaRPr lang="en-US" altLang="zh-CN" sz="1200" dirty="0"/>
                    </a:p>
                    <a:p>
                      <a:pPr>
                        <a:lnSpc>
                          <a:spcPct val="120000"/>
                        </a:lnSpc>
                      </a:pPr>
                      <a:r>
                        <a:rPr lang="zh-CN" altLang="en-US" sz="1200" b="1" dirty="0"/>
                        <a:t>资金和人力有限</a:t>
                      </a:r>
                      <a:r>
                        <a:rPr lang="zh-CN" altLang="en-US" sz="1200" dirty="0"/>
                        <a:t>：需要在经济可承受范围内最大化产能和效率。</a:t>
                      </a:r>
                    </a:p>
                  </a:txBody>
                  <a:tcPr/>
                </a:tc>
                <a:extLst>
                  <a:ext uri="{0D108BD9-81ED-4DB2-BD59-A6C34878D82A}">
                    <a16:rowId xmlns:a16="http://schemas.microsoft.com/office/drawing/2014/main" val="2451331792"/>
                  </a:ext>
                </a:extLst>
              </a:tr>
              <a:tr h="1005052">
                <a:tc>
                  <a:txBody>
                    <a:bodyPr/>
                    <a:lstStyle/>
                    <a:p>
                      <a:pPr algn="ctr">
                        <a:lnSpc>
                          <a:spcPct val="120000"/>
                        </a:lnSpc>
                      </a:pPr>
                      <a:r>
                        <a:rPr lang="zh-CN" altLang="en-US" sz="1200" dirty="0"/>
                        <a:t>情感与功能需求</a:t>
                      </a:r>
                    </a:p>
                  </a:txBody>
                  <a:tcPr anchor="ctr"/>
                </a:tc>
                <a:tc>
                  <a:txBody>
                    <a:bodyPr/>
                    <a:lstStyle/>
                    <a:p>
                      <a:pPr>
                        <a:lnSpc>
                          <a:spcPct val="120000"/>
                        </a:lnSpc>
                      </a:pPr>
                      <a:r>
                        <a:rPr lang="zh-CN" altLang="en-US" sz="1200" b="1" dirty="0"/>
                        <a:t>情感需求</a:t>
                      </a:r>
                      <a:r>
                        <a:rPr lang="zh-CN" altLang="en-US" sz="1200" dirty="0"/>
                        <a:t>：希望工具上手简单、灵活可定制，避免学习曲线过于陡峭，以减少压力和不确定性。</a:t>
                      </a:r>
                      <a:endParaRPr lang="en-US" altLang="zh-CN" sz="1200" dirty="0"/>
                    </a:p>
                    <a:p>
                      <a:pPr>
                        <a:lnSpc>
                          <a:spcPct val="120000"/>
                        </a:lnSpc>
                      </a:pPr>
                      <a:r>
                        <a:rPr lang="zh-CN" altLang="en-US" sz="1200" b="1" dirty="0"/>
                        <a:t>功能需求</a:t>
                      </a:r>
                      <a:r>
                        <a:rPr lang="zh-CN" altLang="en-US" sz="1200" dirty="0"/>
                        <a:t>：</a:t>
                      </a:r>
                      <a:endParaRPr lang="en-US" altLang="zh-CN" sz="1200" dirty="0"/>
                    </a:p>
                    <a:p>
                      <a:pPr marL="171450" indent="-171450">
                        <a:lnSpc>
                          <a:spcPct val="120000"/>
                        </a:lnSpc>
                        <a:buFont typeface="Wingdings" panose="05000000000000000000" pitchFamily="2" charset="2"/>
                        <a:buChar char="Ø"/>
                      </a:pPr>
                      <a:r>
                        <a:rPr lang="zh-CN" altLang="en-US" sz="1200" dirty="0"/>
                        <a:t>具备高效的分子标签选择与匹配功能，减少人工试错。</a:t>
                      </a:r>
                    </a:p>
                    <a:p>
                      <a:pPr marL="171450" indent="-171450">
                        <a:lnSpc>
                          <a:spcPct val="120000"/>
                        </a:lnSpc>
                        <a:buFont typeface="Wingdings" panose="05000000000000000000" pitchFamily="2" charset="2"/>
                        <a:buChar char="Ø"/>
                      </a:pPr>
                      <a:r>
                        <a:rPr lang="zh-CN" altLang="en-US" sz="1200" dirty="0"/>
                        <a:t>自动化程度高，减少人工操作失误并节省人力成本。</a:t>
                      </a:r>
                    </a:p>
                    <a:p>
                      <a:pPr marL="171450" indent="-171450">
                        <a:lnSpc>
                          <a:spcPct val="120000"/>
                        </a:lnSpc>
                        <a:buFont typeface="Wingdings" panose="05000000000000000000" pitchFamily="2" charset="2"/>
                        <a:buChar char="Ø"/>
                      </a:pPr>
                      <a:r>
                        <a:rPr lang="zh-CN" altLang="en-US" sz="1200" dirty="0"/>
                        <a:t>支持一次性算法购买或灵活的订阅方案，满足短期或项目式需求。</a:t>
                      </a:r>
                    </a:p>
                  </a:txBody>
                  <a:tcPr/>
                </a:tc>
                <a:extLst>
                  <a:ext uri="{0D108BD9-81ED-4DB2-BD59-A6C34878D82A}">
                    <a16:rowId xmlns:a16="http://schemas.microsoft.com/office/drawing/2014/main" val="2895177344"/>
                  </a:ext>
                </a:extLst>
              </a:tr>
              <a:tr h="628056">
                <a:tc>
                  <a:txBody>
                    <a:bodyPr/>
                    <a:lstStyle/>
                    <a:p>
                      <a:pPr algn="ctr">
                        <a:lnSpc>
                          <a:spcPct val="120000"/>
                        </a:lnSpc>
                      </a:pPr>
                      <a:r>
                        <a:rPr lang="zh-CN" altLang="en-US" sz="1200" dirty="0"/>
                        <a:t>价值与市场规模</a:t>
                      </a:r>
                    </a:p>
                  </a:txBody>
                  <a:tcPr anchor="ctr"/>
                </a:tc>
                <a:tc>
                  <a:txBody>
                    <a:bodyPr/>
                    <a:lstStyle/>
                    <a:p>
                      <a:pPr>
                        <a:lnSpc>
                          <a:spcPct val="120000"/>
                        </a:lnSpc>
                      </a:pPr>
                      <a:r>
                        <a:rPr lang="zh-CN" altLang="en-US" sz="1200" b="1" dirty="0"/>
                        <a:t>需求旺盛</a:t>
                      </a:r>
                      <a:r>
                        <a:rPr lang="zh-CN" altLang="en-US" sz="1200" dirty="0"/>
                        <a:t>：随着数字化工具的普及和生物技术的门槛降低，自由职业者和小型企业数量不断增多。</a:t>
                      </a:r>
                      <a:endParaRPr lang="en-US" altLang="zh-CN" sz="1200" dirty="0"/>
                    </a:p>
                    <a:p>
                      <a:pPr>
                        <a:lnSpc>
                          <a:spcPct val="120000"/>
                        </a:lnSpc>
                      </a:pPr>
                      <a:r>
                        <a:rPr lang="zh-CN" altLang="en-US" sz="1200" b="1" dirty="0"/>
                        <a:t>占比</a:t>
                      </a:r>
                      <a:r>
                        <a:rPr lang="zh-CN" altLang="en-US" sz="1200" dirty="0"/>
                        <a:t>：预计占总用户基数的</a:t>
                      </a:r>
                      <a:r>
                        <a:rPr lang="en-US" altLang="zh-CN" sz="1200" dirty="0"/>
                        <a:t>40-50%</a:t>
                      </a:r>
                      <a:r>
                        <a:rPr lang="zh-CN" altLang="en-US" sz="1200" dirty="0"/>
                        <a:t>，是产品用户数量的核心来源。</a:t>
                      </a:r>
                      <a:endParaRPr lang="en-US" altLang="zh-CN" sz="1200" dirty="0"/>
                    </a:p>
                    <a:p>
                      <a:pPr>
                        <a:lnSpc>
                          <a:spcPct val="120000"/>
                        </a:lnSpc>
                      </a:pPr>
                      <a:r>
                        <a:rPr lang="zh-CN" altLang="en-US" sz="1200" b="1" dirty="0"/>
                        <a:t>付费模式</a:t>
                      </a:r>
                      <a:r>
                        <a:rPr lang="zh-CN" altLang="en-US" sz="1200" dirty="0"/>
                        <a:t>：倾向于基础或专业会员，也会购买一次性算法工具以快速解决燃眉之急。</a:t>
                      </a:r>
                    </a:p>
                  </a:txBody>
                  <a:tcPr/>
                </a:tc>
                <a:extLst>
                  <a:ext uri="{0D108BD9-81ED-4DB2-BD59-A6C34878D82A}">
                    <a16:rowId xmlns:a16="http://schemas.microsoft.com/office/drawing/2014/main" val="3246920833"/>
                  </a:ext>
                </a:extLst>
              </a:tr>
            </a:tbl>
          </a:graphicData>
        </a:graphic>
      </p:graphicFrame>
    </p:spTree>
    <p:extLst>
      <p:ext uri="{BB962C8B-B14F-4D97-AF65-F5344CB8AC3E}">
        <p14:creationId xmlns:p14="http://schemas.microsoft.com/office/powerpoint/2010/main" val="3719620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000" dirty="0">
                <a:solidFill>
                  <a:prstClr val="black"/>
                </a:solidFill>
                <a:latin typeface="微软雅黑" panose="020B0503020204020204" pitchFamily="34" charset="-122"/>
                <a:ea typeface="微软雅黑" panose="020B0503020204020204" pitchFamily="34" charset="-122"/>
              </a:rPr>
              <a:t>1.3.2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用户画像：学术研究者</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788857450"/>
              </p:ext>
            </p:extLst>
          </p:nvPr>
        </p:nvGraphicFramePr>
        <p:xfrm>
          <a:off x="666750" y="1741121"/>
          <a:ext cx="10861200" cy="4826130"/>
        </p:xfrm>
        <a:graphic>
          <a:graphicData uri="http://schemas.openxmlformats.org/drawingml/2006/table">
            <a:tbl>
              <a:tblPr bandRow="1">
                <a:tableStyleId>{3B4B98B0-60AC-42C2-AFA5-B58CD77FA1E5}</a:tableStyleId>
              </a:tblPr>
              <a:tblGrid>
                <a:gridCol w="1951200">
                  <a:extLst>
                    <a:ext uri="{9D8B030D-6E8A-4147-A177-3AD203B41FA5}">
                      <a16:colId xmlns:a16="http://schemas.microsoft.com/office/drawing/2014/main" val="1193189340"/>
                    </a:ext>
                  </a:extLst>
                </a:gridCol>
                <a:gridCol w="8910000">
                  <a:extLst>
                    <a:ext uri="{9D8B030D-6E8A-4147-A177-3AD203B41FA5}">
                      <a16:colId xmlns:a16="http://schemas.microsoft.com/office/drawing/2014/main" val="4267788432"/>
                    </a:ext>
                  </a:extLst>
                </a:gridCol>
              </a:tblGrid>
              <a:tr h="544927">
                <a:tc>
                  <a:txBody>
                    <a:bodyPr/>
                    <a:lstStyle/>
                    <a:p>
                      <a:pPr algn="ctr">
                        <a:lnSpc>
                          <a:spcPct val="120000"/>
                        </a:lnSpc>
                      </a:pPr>
                      <a:r>
                        <a:rPr lang="zh-CN" altLang="en-US" sz="1200" dirty="0"/>
                        <a:t>用户背景与特征</a:t>
                      </a:r>
                    </a:p>
                  </a:txBody>
                  <a:tcPr anchor="ctr"/>
                </a:tc>
                <a:tc>
                  <a:txBody>
                    <a:bodyPr/>
                    <a:lstStyle/>
                    <a:p>
                      <a:pPr>
                        <a:lnSpc>
                          <a:spcPct val="120000"/>
                        </a:lnSpc>
                      </a:pPr>
                      <a:r>
                        <a:rPr lang="zh-CN" altLang="en-US" sz="1200" b="1" dirty="0"/>
                        <a:t>角色类型</a:t>
                      </a:r>
                      <a:r>
                        <a:rPr lang="zh-CN" altLang="en-US" sz="1200" dirty="0"/>
                        <a:t>：大学、研究机构、实验室，涵盖教授、博士、硕士、科研助理等。</a:t>
                      </a:r>
                      <a:endParaRPr lang="en-US" altLang="zh-CN" sz="1200" dirty="0"/>
                    </a:p>
                    <a:p>
                      <a:pPr>
                        <a:lnSpc>
                          <a:spcPct val="120000"/>
                        </a:lnSpc>
                      </a:pPr>
                      <a:r>
                        <a:rPr lang="zh-CN" altLang="en-US" sz="1200" b="1" dirty="0"/>
                        <a:t>组织规模</a:t>
                      </a:r>
                      <a:r>
                        <a:rPr lang="zh-CN" altLang="en-US" sz="1200" dirty="0"/>
                        <a:t>：可从小型科研团队到大型课题组不等，资金来源多样（项目经费、政府或基金资助）。</a:t>
                      </a:r>
                      <a:endParaRPr lang="en-US" altLang="zh-CN" sz="1200" dirty="0"/>
                    </a:p>
                    <a:p>
                      <a:pPr>
                        <a:lnSpc>
                          <a:spcPct val="120000"/>
                        </a:lnSpc>
                      </a:pPr>
                      <a:r>
                        <a:rPr lang="zh-CN" altLang="en-US" sz="1200" b="1" dirty="0"/>
                        <a:t>研究方向</a:t>
                      </a:r>
                      <a:r>
                        <a:rPr lang="zh-CN" altLang="en-US" sz="1200" dirty="0"/>
                        <a:t>：专注于亚细胞分辨率研究、酶定位机制、蛋白质与细胞器相互作用等学术前沿课题。</a:t>
                      </a:r>
                    </a:p>
                  </a:txBody>
                  <a:tcPr/>
                </a:tc>
                <a:extLst>
                  <a:ext uri="{0D108BD9-81ED-4DB2-BD59-A6C34878D82A}">
                    <a16:rowId xmlns:a16="http://schemas.microsoft.com/office/drawing/2014/main" val="1066620182"/>
                  </a:ext>
                </a:extLst>
              </a:tr>
              <a:tr h="544927">
                <a:tc>
                  <a:txBody>
                    <a:bodyPr/>
                    <a:lstStyle/>
                    <a:p>
                      <a:pPr algn="ctr">
                        <a:lnSpc>
                          <a:spcPct val="120000"/>
                        </a:lnSpc>
                      </a:pPr>
                      <a:r>
                        <a:rPr lang="zh-CN" altLang="en-US" sz="1200" dirty="0"/>
                        <a:t>主要目标与兴趣</a:t>
                      </a:r>
                    </a:p>
                  </a:txBody>
                  <a:tcPr anchor="ctr"/>
                </a:tc>
                <a:tc>
                  <a:txBody>
                    <a:bodyPr/>
                    <a:lstStyle/>
                    <a:p>
                      <a:pPr>
                        <a:lnSpc>
                          <a:spcPct val="120000"/>
                        </a:lnSpc>
                      </a:pPr>
                      <a:r>
                        <a:rPr lang="zh-CN" altLang="en-US" sz="1200" b="1" dirty="0"/>
                        <a:t>深层次机制研究</a:t>
                      </a:r>
                      <a:r>
                        <a:rPr lang="zh-CN" altLang="en-US" sz="1200" dirty="0"/>
                        <a:t>：通过对酵母蛋白质或其他微生物的亚细胞定位进行精细化研究，获得高分辨率数据。</a:t>
                      </a:r>
                      <a:endParaRPr lang="en-US" altLang="zh-CN" sz="1200" dirty="0"/>
                    </a:p>
                    <a:p>
                      <a:pPr>
                        <a:lnSpc>
                          <a:spcPct val="120000"/>
                        </a:lnSpc>
                      </a:pPr>
                      <a:r>
                        <a:rPr lang="zh-CN" altLang="en-US" sz="1200" b="1" dirty="0"/>
                        <a:t>提升科研精度与效率</a:t>
                      </a:r>
                      <a:r>
                        <a:rPr lang="zh-CN" altLang="en-US" sz="1200" dirty="0"/>
                        <a:t>：希望借助计算机辅助工具进行分子标签的设计与优化，以提高实验可重复性和数据可靠性。</a:t>
                      </a:r>
                      <a:endParaRPr lang="en-US" altLang="zh-CN" sz="1200" dirty="0"/>
                    </a:p>
                    <a:p>
                      <a:pPr>
                        <a:lnSpc>
                          <a:spcPct val="120000"/>
                        </a:lnSpc>
                      </a:pPr>
                      <a:r>
                        <a:rPr lang="zh-CN" altLang="en-US" sz="1200" b="1" dirty="0"/>
                        <a:t>长期学术贡献</a:t>
                      </a:r>
                      <a:r>
                        <a:rPr lang="zh-CN" altLang="en-US" sz="1200" dirty="0"/>
                        <a:t>：期待通过提高实验技术，为生物医学和合成生物学研究做出更大贡献。</a:t>
                      </a:r>
                    </a:p>
                  </a:txBody>
                  <a:tcPr/>
                </a:tc>
                <a:extLst>
                  <a:ext uri="{0D108BD9-81ED-4DB2-BD59-A6C34878D82A}">
                    <a16:rowId xmlns:a16="http://schemas.microsoft.com/office/drawing/2014/main" val="1338191596"/>
                  </a:ext>
                </a:extLst>
              </a:tr>
              <a:tr h="544927">
                <a:tc>
                  <a:txBody>
                    <a:bodyPr/>
                    <a:lstStyle/>
                    <a:p>
                      <a:pPr algn="ctr">
                        <a:lnSpc>
                          <a:spcPct val="120000"/>
                        </a:lnSpc>
                      </a:pPr>
                      <a:r>
                        <a:rPr lang="zh-CN" altLang="en-US" sz="1200" dirty="0"/>
                        <a:t>典型使用场景</a:t>
                      </a:r>
                    </a:p>
                  </a:txBody>
                  <a:tcPr anchor="ctr"/>
                </a:tc>
                <a:tc>
                  <a:txBody>
                    <a:bodyPr/>
                    <a:lstStyle/>
                    <a:p>
                      <a:pPr>
                        <a:lnSpc>
                          <a:spcPct val="120000"/>
                        </a:lnSpc>
                      </a:pPr>
                      <a:r>
                        <a:rPr lang="zh-CN" altLang="en-US" sz="1200" b="1" dirty="0"/>
                        <a:t>酵母亚细胞定位实验</a:t>
                      </a:r>
                      <a:r>
                        <a:rPr lang="zh-CN" altLang="en-US" sz="1200" dirty="0"/>
                        <a:t>：在实验室中利用分子标签观察蛋白定位模式，开展创新性研究。</a:t>
                      </a:r>
                      <a:endParaRPr lang="en-US" altLang="zh-CN" sz="1200" dirty="0"/>
                    </a:p>
                    <a:p>
                      <a:pPr>
                        <a:lnSpc>
                          <a:spcPct val="120000"/>
                        </a:lnSpc>
                      </a:pPr>
                      <a:r>
                        <a:rPr lang="zh-CN" altLang="en-US" sz="1200" b="1" dirty="0"/>
                        <a:t>数据分析与算法优化</a:t>
                      </a:r>
                      <a:r>
                        <a:rPr lang="zh-CN" altLang="en-US" sz="1200" dirty="0"/>
                        <a:t>：需要对大量实验数据进行处理和分析，同时不断迭代算法以提高精准度。</a:t>
                      </a:r>
                      <a:endParaRPr lang="en-US" altLang="zh-CN" sz="1200" dirty="0"/>
                    </a:p>
                    <a:p>
                      <a:pPr>
                        <a:lnSpc>
                          <a:spcPct val="120000"/>
                        </a:lnSpc>
                      </a:pPr>
                      <a:r>
                        <a:rPr lang="zh-CN" altLang="en-US" sz="1200" b="1" dirty="0"/>
                        <a:t>实验设计与模拟</a:t>
                      </a:r>
                      <a:r>
                        <a:rPr lang="zh-CN" altLang="en-US" sz="1200" dirty="0"/>
                        <a:t>：在前期借助软件进行模拟或预实验设计，降低后期实验风险和成本。</a:t>
                      </a:r>
                    </a:p>
                  </a:txBody>
                  <a:tcPr/>
                </a:tc>
                <a:extLst>
                  <a:ext uri="{0D108BD9-81ED-4DB2-BD59-A6C34878D82A}">
                    <a16:rowId xmlns:a16="http://schemas.microsoft.com/office/drawing/2014/main" val="564026331"/>
                  </a:ext>
                </a:extLst>
              </a:tr>
              <a:tr h="544927">
                <a:tc>
                  <a:txBody>
                    <a:bodyPr/>
                    <a:lstStyle/>
                    <a:p>
                      <a:pPr algn="ctr">
                        <a:lnSpc>
                          <a:spcPct val="120000"/>
                        </a:lnSpc>
                      </a:pPr>
                      <a:r>
                        <a:rPr lang="zh-CN" altLang="en-US" sz="1200" dirty="0"/>
                        <a:t>核心痛点</a:t>
                      </a:r>
                    </a:p>
                  </a:txBody>
                  <a:tcPr anchor="ctr"/>
                </a:tc>
                <a:tc>
                  <a:txBody>
                    <a:bodyPr/>
                    <a:lstStyle/>
                    <a:p>
                      <a:pPr>
                        <a:lnSpc>
                          <a:spcPct val="120000"/>
                        </a:lnSpc>
                      </a:pPr>
                      <a:r>
                        <a:rPr lang="zh-CN" altLang="en-US" sz="1200" b="1" dirty="0"/>
                        <a:t>分子标签选择困难（</a:t>
                      </a:r>
                      <a:r>
                        <a:rPr lang="en-US" altLang="zh-CN" sz="1200" b="1" dirty="0"/>
                        <a:t>70.5%</a:t>
                      </a:r>
                      <a:r>
                        <a:rPr lang="zh-CN" altLang="en-US" sz="1200" b="1" dirty="0"/>
                        <a:t>）</a:t>
                      </a:r>
                      <a:r>
                        <a:rPr lang="zh-CN" altLang="en-US" sz="1200" dirty="0"/>
                        <a:t>：学术研究中需精确定位，选择合适的标签对实验结果至关重要。</a:t>
                      </a:r>
                      <a:endParaRPr lang="en-US" altLang="zh-CN" sz="1200" dirty="0"/>
                    </a:p>
                    <a:p>
                      <a:pPr>
                        <a:lnSpc>
                          <a:spcPct val="120000"/>
                        </a:lnSpc>
                      </a:pPr>
                      <a:r>
                        <a:rPr lang="zh-CN" altLang="en-US" sz="1200" b="1" dirty="0"/>
                        <a:t>酵母稳定性引发的不确定性（</a:t>
                      </a:r>
                      <a:r>
                        <a:rPr lang="en-US" altLang="zh-CN" sz="1200" b="1" dirty="0"/>
                        <a:t>66.91%</a:t>
                      </a:r>
                      <a:r>
                        <a:rPr lang="zh-CN" altLang="en-US" sz="1200" b="1" dirty="0"/>
                        <a:t>）</a:t>
                      </a:r>
                      <a:r>
                        <a:rPr lang="zh-CN" altLang="en-US" sz="1200" dirty="0"/>
                        <a:t>：实验可重复性和结果准确性受到影响。</a:t>
                      </a:r>
                      <a:endParaRPr lang="en-US" altLang="zh-CN" sz="1200" dirty="0"/>
                    </a:p>
                    <a:p>
                      <a:pPr>
                        <a:lnSpc>
                          <a:spcPct val="120000"/>
                        </a:lnSpc>
                      </a:pPr>
                      <a:r>
                        <a:rPr lang="zh-CN" altLang="en-US" sz="1200" b="1" dirty="0"/>
                        <a:t>现有工具缺乏灵活性</a:t>
                      </a:r>
                      <a:r>
                        <a:rPr lang="zh-CN" altLang="en-US" sz="1200" dirty="0"/>
                        <a:t>：难以满足复杂研究所需的多样化和高精度需求。</a:t>
                      </a:r>
                    </a:p>
                  </a:txBody>
                  <a:tcPr/>
                </a:tc>
                <a:extLst>
                  <a:ext uri="{0D108BD9-81ED-4DB2-BD59-A6C34878D82A}">
                    <a16:rowId xmlns:a16="http://schemas.microsoft.com/office/drawing/2014/main" val="2451331792"/>
                  </a:ext>
                </a:extLst>
              </a:tr>
              <a:tr h="885890">
                <a:tc>
                  <a:txBody>
                    <a:bodyPr/>
                    <a:lstStyle/>
                    <a:p>
                      <a:pPr algn="ctr">
                        <a:lnSpc>
                          <a:spcPct val="120000"/>
                        </a:lnSpc>
                      </a:pPr>
                      <a:r>
                        <a:rPr lang="zh-CN" altLang="en-US" sz="1200" dirty="0"/>
                        <a:t>情感与功能需求</a:t>
                      </a:r>
                    </a:p>
                  </a:txBody>
                  <a:tcPr anchor="ctr"/>
                </a:tc>
                <a:tc>
                  <a:txBody>
                    <a:bodyPr/>
                    <a:lstStyle/>
                    <a:p>
                      <a:pPr>
                        <a:lnSpc>
                          <a:spcPct val="120000"/>
                        </a:lnSpc>
                      </a:pPr>
                      <a:r>
                        <a:rPr lang="zh-CN" altLang="en-US" sz="1200" b="1" dirty="0"/>
                        <a:t>情感需求</a:t>
                      </a:r>
                      <a:r>
                        <a:rPr lang="zh-CN" altLang="en-US" sz="1200" dirty="0"/>
                        <a:t>：希望工具直观易用，减少繁琐操作，让研究人员将更多精力集中在学术创新上。</a:t>
                      </a:r>
                      <a:endParaRPr lang="en-US" altLang="zh-CN" sz="1200" dirty="0"/>
                    </a:p>
                    <a:p>
                      <a:pPr>
                        <a:lnSpc>
                          <a:spcPct val="120000"/>
                        </a:lnSpc>
                      </a:pPr>
                      <a:r>
                        <a:rPr lang="zh-CN" altLang="en-US" sz="1200" b="1" dirty="0"/>
                        <a:t>功能需求</a:t>
                      </a:r>
                      <a:r>
                        <a:rPr lang="zh-CN" altLang="en-US" sz="1200" dirty="0"/>
                        <a:t>：</a:t>
                      </a:r>
                      <a:endParaRPr lang="en-US" altLang="zh-CN" sz="1200" dirty="0"/>
                    </a:p>
                    <a:p>
                      <a:pPr marL="171450" indent="-171450">
                        <a:lnSpc>
                          <a:spcPct val="120000"/>
                        </a:lnSpc>
                        <a:buFont typeface="Wingdings" panose="05000000000000000000" pitchFamily="2" charset="2"/>
                        <a:buChar char="Ø"/>
                      </a:pPr>
                      <a:r>
                        <a:rPr lang="zh-CN" altLang="en-US" sz="1200" dirty="0"/>
                        <a:t>提供高精度分子标签设计和可视化分析功能，提高实验准确性和重复性。</a:t>
                      </a:r>
                    </a:p>
                    <a:p>
                      <a:pPr marL="171450" indent="-171450">
                        <a:lnSpc>
                          <a:spcPct val="120000"/>
                        </a:lnSpc>
                        <a:buFont typeface="Wingdings" panose="05000000000000000000" pitchFamily="2" charset="2"/>
                        <a:buChar char="Ø"/>
                      </a:pPr>
                      <a:r>
                        <a:rPr lang="zh-CN" altLang="en-US" sz="1200" dirty="0"/>
                        <a:t>支持灵活的模拟和实验设计，方便对不同假设和研究方案进行探索。</a:t>
                      </a:r>
                    </a:p>
                    <a:p>
                      <a:pPr marL="171450" indent="-171450">
                        <a:lnSpc>
                          <a:spcPct val="120000"/>
                        </a:lnSpc>
                        <a:buFont typeface="Wingdings" panose="05000000000000000000" pitchFamily="2" charset="2"/>
                        <a:buChar char="Ø"/>
                      </a:pPr>
                      <a:r>
                        <a:rPr lang="zh-CN" altLang="en-US" sz="1200" dirty="0"/>
                        <a:t>需要合适的学术定价或优惠，以支持科研经费预算。</a:t>
                      </a:r>
                    </a:p>
                  </a:txBody>
                  <a:tcPr/>
                </a:tc>
                <a:extLst>
                  <a:ext uri="{0D108BD9-81ED-4DB2-BD59-A6C34878D82A}">
                    <a16:rowId xmlns:a16="http://schemas.microsoft.com/office/drawing/2014/main" val="2895177344"/>
                  </a:ext>
                </a:extLst>
              </a:tr>
              <a:tr h="544927">
                <a:tc>
                  <a:txBody>
                    <a:bodyPr/>
                    <a:lstStyle/>
                    <a:p>
                      <a:pPr algn="ctr">
                        <a:lnSpc>
                          <a:spcPct val="120000"/>
                        </a:lnSpc>
                      </a:pPr>
                      <a:r>
                        <a:rPr lang="zh-CN" altLang="en-US" sz="1200" dirty="0"/>
                        <a:t>价值与市场规模</a:t>
                      </a:r>
                    </a:p>
                  </a:txBody>
                  <a:tcPr anchor="ctr"/>
                </a:tc>
                <a:tc>
                  <a:txBody>
                    <a:bodyPr/>
                    <a:lstStyle/>
                    <a:p>
                      <a:pPr>
                        <a:lnSpc>
                          <a:spcPct val="120000"/>
                        </a:lnSpc>
                      </a:pPr>
                      <a:r>
                        <a:rPr lang="zh-CN" altLang="en-US" sz="1200" b="1" dirty="0"/>
                        <a:t>需求持续增长</a:t>
                      </a:r>
                      <a:r>
                        <a:rPr lang="zh-CN" altLang="en-US" sz="1200" dirty="0"/>
                        <a:t>：合成生物学、数据分析、算法优化等前沿领域推动着学术界对该类工具的需求。</a:t>
                      </a:r>
                      <a:endParaRPr lang="en-US" altLang="zh-CN" sz="1200" dirty="0"/>
                    </a:p>
                    <a:p>
                      <a:pPr>
                        <a:lnSpc>
                          <a:spcPct val="120000"/>
                        </a:lnSpc>
                      </a:pPr>
                      <a:r>
                        <a:rPr lang="zh-CN" altLang="en-US" sz="1200" b="1" dirty="0"/>
                        <a:t>占比</a:t>
                      </a:r>
                      <a:r>
                        <a:rPr lang="zh-CN" altLang="en-US" sz="1200" dirty="0"/>
                        <a:t>：预计占总用户基数的</a:t>
                      </a:r>
                      <a:r>
                        <a:rPr lang="en-US" altLang="zh-CN" sz="1200" dirty="0"/>
                        <a:t>20-30%</a:t>
                      </a:r>
                      <a:r>
                        <a:rPr lang="zh-CN" altLang="en-US" sz="1200" dirty="0"/>
                        <a:t>，数量庞大且需求稳定。</a:t>
                      </a:r>
                      <a:endParaRPr lang="en-US" altLang="zh-CN" sz="1200" dirty="0"/>
                    </a:p>
                    <a:p>
                      <a:pPr>
                        <a:lnSpc>
                          <a:spcPct val="120000"/>
                        </a:lnSpc>
                      </a:pPr>
                      <a:r>
                        <a:rPr lang="zh-CN" altLang="en-US" sz="1200" b="1" dirty="0"/>
                        <a:t>付费模式</a:t>
                      </a:r>
                      <a:r>
                        <a:rPr lang="zh-CN" altLang="en-US" sz="1200" dirty="0"/>
                        <a:t>：更倾向于专业或企业会员，以获取高级功能和长期技术支持；也可能需要定制化模块或学术价格方案。</a:t>
                      </a:r>
                    </a:p>
                  </a:txBody>
                  <a:tcPr/>
                </a:tc>
                <a:extLst>
                  <a:ext uri="{0D108BD9-81ED-4DB2-BD59-A6C34878D82A}">
                    <a16:rowId xmlns:a16="http://schemas.microsoft.com/office/drawing/2014/main" val="3246920833"/>
                  </a:ext>
                </a:extLst>
              </a:tr>
            </a:tbl>
          </a:graphicData>
        </a:graphic>
      </p:graphicFrame>
    </p:spTree>
    <p:extLst>
      <p:ext uri="{BB962C8B-B14F-4D97-AF65-F5344CB8AC3E}">
        <p14:creationId xmlns:p14="http://schemas.microsoft.com/office/powerpoint/2010/main" val="329313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000" dirty="0">
                <a:solidFill>
                  <a:prstClr val="black"/>
                </a:solidFill>
                <a:latin typeface="微软雅黑" panose="020B0503020204020204" pitchFamily="34" charset="-122"/>
                <a:ea typeface="微软雅黑" panose="020B0503020204020204" pitchFamily="34" charset="-122"/>
              </a:rPr>
              <a:t>1.3.3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用户画像：企业生产商</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796358753"/>
              </p:ext>
            </p:extLst>
          </p:nvPr>
        </p:nvGraphicFramePr>
        <p:xfrm>
          <a:off x="666750" y="1741120"/>
          <a:ext cx="10861200" cy="4826130"/>
        </p:xfrm>
        <a:graphic>
          <a:graphicData uri="http://schemas.openxmlformats.org/drawingml/2006/table">
            <a:tbl>
              <a:tblPr bandRow="1">
                <a:tableStyleId>{3B4B98B0-60AC-42C2-AFA5-B58CD77FA1E5}</a:tableStyleId>
              </a:tblPr>
              <a:tblGrid>
                <a:gridCol w="1951200">
                  <a:extLst>
                    <a:ext uri="{9D8B030D-6E8A-4147-A177-3AD203B41FA5}">
                      <a16:colId xmlns:a16="http://schemas.microsoft.com/office/drawing/2014/main" val="1193189340"/>
                    </a:ext>
                  </a:extLst>
                </a:gridCol>
                <a:gridCol w="8910000">
                  <a:extLst>
                    <a:ext uri="{9D8B030D-6E8A-4147-A177-3AD203B41FA5}">
                      <a16:colId xmlns:a16="http://schemas.microsoft.com/office/drawing/2014/main" val="4267788432"/>
                    </a:ext>
                  </a:extLst>
                </a:gridCol>
              </a:tblGrid>
              <a:tr h="370840">
                <a:tc>
                  <a:txBody>
                    <a:bodyPr/>
                    <a:lstStyle/>
                    <a:p>
                      <a:pPr algn="ctr">
                        <a:lnSpc>
                          <a:spcPct val="120000"/>
                        </a:lnSpc>
                      </a:pPr>
                      <a:r>
                        <a:rPr lang="zh-CN" altLang="en-US" sz="1200" dirty="0"/>
                        <a:t>用户背景与特征</a:t>
                      </a:r>
                    </a:p>
                  </a:txBody>
                  <a:tcPr anchor="ctr"/>
                </a:tc>
                <a:tc>
                  <a:txBody>
                    <a:bodyPr/>
                    <a:lstStyle/>
                    <a:p>
                      <a:pPr>
                        <a:lnSpc>
                          <a:spcPct val="120000"/>
                        </a:lnSpc>
                      </a:pPr>
                      <a:r>
                        <a:rPr lang="zh-CN" altLang="en-US" sz="1200" b="1" dirty="0"/>
                        <a:t>角色类型</a:t>
                      </a:r>
                      <a:r>
                        <a:rPr lang="zh-CN" altLang="en-US" sz="1200" dirty="0"/>
                        <a:t>：中大型企业、跨国公司，主要从事工业生产或生物医药领域（如药企、发酵工程企业、酵母生产厂等）。</a:t>
                      </a:r>
                      <a:endParaRPr lang="en-US" altLang="zh-CN" sz="1200" dirty="0"/>
                    </a:p>
                    <a:p>
                      <a:pPr>
                        <a:lnSpc>
                          <a:spcPct val="120000"/>
                        </a:lnSpc>
                      </a:pPr>
                      <a:r>
                        <a:rPr lang="zh-CN" altLang="en-US" sz="1200" b="1" dirty="0"/>
                        <a:t>组织规模</a:t>
                      </a:r>
                      <a:r>
                        <a:rPr lang="zh-CN" altLang="en-US" sz="1200" dirty="0"/>
                        <a:t>：员工数从几十到数百甚至上千，拥有较雄厚的资金实力与较完善的生产线。</a:t>
                      </a:r>
                      <a:endParaRPr lang="en-US" altLang="zh-CN" sz="1200" dirty="0"/>
                    </a:p>
                    <a:p>
                      <a:pPr>
                        <a:lnSpc>
                          <a:spcPct val="120000"/>
                        </a:lnSpc>
                      </a:pPr>
                      <a:r>
                        <a:rPr lang="zh-CN" altLang="en-US" sz="1200" b="1" dirty="0"/>
                        <a:t>业务重点</a:t>
                      </a:r>
                      <a:r>
                        <a:rPr lang="zh-CN" altLang="en-US" sz="1200" dirty="0"/>
                        <a:t>：利用酶优化和分子标签技术，大规模生产目标产品（药物、酶制剂、发酵产品等），以实现更高收益。</a:t>
                      </a:r>
                    </a:p>
                  </a:txBody>
                  <a:tcPr/>
                </a:tc>
                <a:extLst>
                  <a:ext uri="{0D108BD9-81ED-4DB2-BD59-A6C34878D82A}">
                    <a16:rowId xmlns:a16="http://schemas.microsoft.com/office/drawing/2014/main" val="1066620182"/>
                  </a:ext>
                </a:extLst>
              </a:tr>
              <a:tr h="370840">
                <a:tc>
                  <a:txBody>
                    <a:bodyPr/>
                    <a:lstStyle/>
                    <a:p>
                      <a:pPr algn="ctr">
                        <a:lnSpc>
                          <a:spcPct val="120000"/>
                        </a:lnSpc>
                      </a:pPr>
                      <a:r>
                        <a:rPr lang="zh-CN" altLang="en-US" sz="1200" dirty="0"/>
                        <a:t>主要目标与兴趣</a:t>
                      </a:r>
                    </a:p>
                  </a:txBody>
                  <a:tcPr anchor="ctr"/>
                </a:tc>
                <a:tc>
                  <a:txBody>
                    <a:bodyPr/>
                    <a:lstStyle/>
                    <a:p>
                      <a:pPr>
                        <a:lnSpc>
                          <a:spcPct val="120000"/>
                        </a:lnSpc>
                      </a:pPr>
                      <a:r>
                        <a:rPr lang="zh-CN" altLang="en-US" sz="1200" b="1" dirty="0"/>
                        <a:t>大规模产线的效率提升</a:t>
                      </a:r>
                      <a:r>
                        <a:rPr lang="zh-CN" altLang="en-US" sz="1200" dirty="0"/>
                        <a:t>：通过精准酶定位与优化，提高产量并降低生产过程中资源浪费。</a:t>
                      </a:r>
                      <a:endParaRPr lang="en-US" altLang="zh-CN" sz="1200" dirty="0"/>
                    </a:p>
                    <a:p>
                      <a:pPr>
                        <a:lnSpc>
                          <a:spcPct val="120000"/>
                        </a:lnSpc>
                      </a:pPr>
                      <a:r>
                        <a:rPr lang="zh-CN" altLang="en-US" sz="1200" b="1" dirty="0"/>
                        <a:t>成本与资源管控</a:t>
                      </a:r>
                      <a:r>
                        <a:rPr lang="zh-CN" altLang="en-US" sz="1200" dirty="0"/>
                        <a:t>：关注大规模生产中的成本结构，如原材料、设备能耗、酶活性损耗等。</a:t>
                      </a:r>
                      <a:endParaRPr lang="en-US" altLang="zh-CN" sz="1200" dirty="0"/>
                    </a:p>
                    <a:p>
                      <a:pPr>
                        <a:lnSpc>
                          <a:spcPct val="120000"/>
                        </a:lnSpc>
                      </a:pPr>
                      <a:r>
                        <a:rPr lang="zh-CN" altLang="en-US" sz="1200" b="1" dirty="0"/>
                        <a:t>技术创新与绿色转型</a:t>
                      </a:r>
                      <a:r>
                        <a:rPr lang="zh-CN" altLang="en-US" sz="1200" dirty="0"/>
                        <a:t>：希望通过前沿技术来降低碳排放和环境影响，兼顾企业社会责任。</a:t>
                      </a:r>
                    </a:p>
                  </a:txBody>
                  <a:tcPr/>
                </a:tc>
                <a:extLst>
                  <a:ext uri="{0D108BD9-81ED-4DB2-BD59-A6C34878D82A}">
                    <a16:rowId xmlns:a16="http://schemas.microsoft.com/office/drawing/2014/main" val="1338191596"/>
                  </a:ext>
                </a:extLst>
              </a:tr>
              <a:tr h="370840">
                <a:tc>
                  <a:txBody>
                    <a:bodyPr/>
                    <a:lstStyle/>
                    <a:p>
                      <a:pPr algn="ctr">
                        <a:lnSpc>
                          <a:spcPct val="120000"/>
                        </a:lnSpc>
                      </a:pPr>
                      <a:r>
                        <a:rPr lang="zh-CN" altLang="en-US" sz="1200" dirty="0"/>
                        <a:t>典型使用场景</a:t>
                      </a:r>
                    </a:p>
                  </a:txBody>
                  <a:tcPr anchor="ctr"/>
                </a:tc>
                <a:tc>
                  <a:txBody>
                    <a:bodyPr/>
                    <a:lstStyle/>
                    <a:p>
                      <a:pPr>
                        <a:lnSpc>
                          <a:spcPct val="120000"/>
                        </a:lnSpc>
                      </a:pPr>
                      <a:r>
                        <a:rPr lang="zh-CN" altLang="en-US" sz="1200" b="1" dirty="0"/>
                        <a:t>工业化大生产</a:t>
                      </a:r>
                      <a:r>
                        <a:rPr lang="zh-CN" altLang="en-US" sz="1200" dirty="0"/>
                        <a:t>：在高通量和高投入的生产线上，需要精准、稳定的酶定位来保持产品一致性和高质量。</a:t>
                      </a:r>
                      <a:endParaRPr lang="en-US" altLang="zh-CN" sz="1200" dirty="0"/>
                    </a:p>
                    <a:p>
                      <a:pPr>
                        <a:lnSpc>
                          <a:spcPct val="120000"/>
                        </a:lnSpc>
                      </a:pPr>
                      <a:r>
                        <a:rPr lang="zh-CN" altLang="en-US" sz="1200" b="1" dirty="0"/>
                        <a:t>生产过程监控与调优</a:t>
                      </a:r>
                      <a:r>
                        <a:rPr lang="zh-CN" altLang="en-US" sz="1200" dirty="0"/>
                        <a:t>：实时或定期监控酶活性、产量指标，并根据数据分析进行快速调整。</a:t>
                      </a:r>
                      <a:endParaRPr lang="en-US" altLang="zh-CN" sz="1200" dirty="0"/>
                    </a:p>
                    <a:p>
                      <a:pPr>
                        <a:lnSpc>
                          <a:spcPct val="120000"/>
                        </a:lnSpc>
                      </a:pPr>
                      <a:r>
                        <a:rPr lang="zh-CN" altLang="en-US" sz="1200" b="1" dirty="0"/>
                        <a:t>跨部门协作</a:t>
                      </a:r>
                      <a:r>
                        <a:rPr lang="zh-CN" altLang="en-US" sz="1200" dirty="0"/>
                        <a:t>：研发、生产、质控、供应链等多个部门协同，需要平台提供团队协作和数据共享功能。</a:t>
                      </a:r>
                    </a:p>
                  </a:txBody>
                  <a:tcPr/>
                </a:tc>
                <a:extLst>
                  <a:ext uri="{0D108BD9-81ED-4DB2-BD59-A6C34878D82A}">
                    <a16:rowId xmlns:a16="http://schemas.microsoft.com/office/drawing/2014/main" val="564026331"/>
                  </a:ext>
                </a:extLst>
              </a:tr>
              <a:tr h="370840">
                <a:tc>
                  <a:txBody>
                    <a:bodyPr/>
                    <a:lstStyle/>
                    <a:p>
                      <a:pPr algn="ctr">
                        <a:lnSpc>
                          <a:spcPct val="120000"/>
                        </a:lnSpc>
                      </a:pPr>
                      <a:r>
                        <a:rPr lang="zh-CN" altLang="en-US" sz="1200" dirty="0"/>
                        <a:t>核心痛点</a:t>
                      </a:r>
                    </a:p>
                  </a:txBody>
                  <a:tcPr anchor="ctr"/>
                </a:tc>
                <a:tc>
                  <a:txBody>
                    <a:bodyPr/>
                    <a:lstStyle/>
                    <a:p>
                      <a:pPr>
                        <a:lnSpc>
                          <a:spcPct val="120000"/>
                        </a:lnSpc>
                      </a:pPr>
                      <a:r>
                        <a:rPr lang="zh-CN" altLang="en-US" sz="1200" b="1" dirty="0"/>
                        <a:t>精准定位与稳定性挑战（</a:t>
                      </a:r>
                      <a:r>
                        <a:rPr lang="en-US" altLang="zh-CN" sz="1200" b="1" dirty="0"/>
                        <a:t>56.83%</a:t>
                      </a:r>
                      <a:r>
                        <a:rPr lang="zh-CN" altLang="en-US" sz="1200" b="1" dirty="0"/>
                        <a:t>）</a:t>
                      </a:r>
                      <a:r>
                        <a:rPr lang="zh-CN" altLang="en-US" sz="1200" dirty="0"/>
                        <a:t>：在大规模生产场景中实现精确酶定位技术门槛高，且需保证稳定性。</a:t>
                      </a:r>
                      <a:endParaRPr lang="en-US" altLang="zh-CN" sz="1200" dirty="0"/>
                    </a:p>
                    <a:p>
                      <a:pPr>
                        <a:lnSpc>
                          <a:spcPct val="120000"/>
                        </a:lnSpc>
                      </a:pPr>
                      <a:r>
                        <a:rPr lang="zh-CN" altLang="en-US" sz="1200" b="1" dirty="0"/>
                        <a:t>高额生产成本（</a:t>
                      </a:r>
                      <a:r>
                        <a:rPr lang="en-US" altLang="zh-CN" sz="1200" b="1" dirty="0"/>
                        <a:t>54.68%</a:t>
                      </a:r>
                      <a:r>
                        <a:rPr lang="zh-CN" altLang="en-US" sz="1200" b="1" dirty="0"/>
                        <a:t>）</a:t>
                      </a:r>
                      <a:r>
                        <a:rPr lang="zh-CN" altLang="en-US" sz="1200" dirty="0"/>
                        <a:t>：错误或不准确的定位会导致资源浪费，增加生产成本。</a:t>
                      </a:r>
                      <a:endParaRPr lang="en-US" altLang="zh-CN" sz="1200" dirty="0"/>
                    </a:p>
                    <a:p>
                      <a:pPr>
                        <a:lnSpc>
                          <a:spcPct val="120000"/>
                        </a:lnSpc>
                      </a:pPr>
                      <a:r>
                        <a:rPr lang="zh-CN" altLang="en-US" sz="1200" b="1" dirty="0"/>
                        <a:t>现有方案难以充分满足需求</a:t>
                      </a:r>
                      <a:r>
                        <a:rPr lang="zh-CN" altLang="en-US" sz="1200" dirty="0"/>
                        <a:t>：需要手动调节且频繁测试，增加人力和时间成本。</a:t>
                      </a:r>
                    </a:p>
                  </a:txBody>
                  <a:tcPr/>
                </a:tc>
                <a:extLst>
                  <a:ext uri="{0D108BD9-81ED-4DB2-BD59-A6C34878D82A}">
                    <a16:rowId xmlns:a16="http://schemas.microsoft.com/office/drawing/2014/main" val="2451331792"/>
                  </a:ext>
                </a:extLst>
              </a:tr>
              <a:tr h="370840">
                <a:tc>
                  <a:txBody>
                    <a:bodyPr/>
                    <a:lstStyle/>
                    <a:p>
                      <a:pPr algn="ctr">
                        <a:lnSpc>
                          <a:spcPct val="120000"/>
                        </a:lnSpc>
                      </a:pPr>
                      <a:r>
                        <a:rPr lang="zh-CN" altLang="en-US" sz="1200" dirty="0"/>
                        <a:t>情感与功能需求</a:t>
                      </a:r>
                    </a:p>
                  </a:txBody>
                  <a:tcPr anchor="ctr"/>
                </a:tc>
                <a:tc>
                  <a:txBody>
                    <a:bodyPr/>
                    <a:lstStyle/>
                    <a:p>
                      <a:pPr>
                        <a:lnSpc>
                          <a:spcPct val="120000"/>
                        </a:lnSpc>
                      </a:pPr>
                      <a:r>
                        <a:rPr lang="zh-CN" altLang="en-US" sz="1200" b="1" dirty="0"/>
                        <a:t>情感需求</a:t>
                      </a:r>
                      <a:r>
                        <a:rPr lang="zh-CN" altLang="en-US" sz="1200" dirty="0"/>
                        <a:t>：一方面，希望通过技术革新增强市场竞争力；另一方面，通过绿色生产和高效运营展示企业社会责任。</a:t>
                      </a:r>
                      <a:endParaRPr lang="en-US" altLang="zh-CN" sz="1200" dirty="0"/>
                    </a:p>
                    <a:p>
                      <a:pPr>
                        <a:lnSpc>
                          <a:spcPct val="120000"/>
                        </a:lnSpc>
                      </a:pPr>
                      <a:r>
                        <a:rPr lang="zh-CN" altLang="en-US" sz="1200" b="1" dirty="0"/>
                        <a:t>功能需求</a:t>
                      </a:r>
                      <a:r>
                        <a:rPr lang="zh-CN" altLang="en-US" sz="1200" dirty="0"/>
                        <a:t>：</a:t>
                      </a:r>
                      <a:endParaRPr lang="en-US" altLang="zh-CN" sz="1200" dirty="0"/>
                    </a:p>
                    <a:p>
                      <a:pPr marL="171450" indent="-171450">
                        <a:lnSpc>
                          <a:spcPct val="120000"/>
                        </a:lnSpc>
                        <a:buFont typeface="Wingdings" panose="05000000000000000000" pitchFamily="2" charset="2"/>
                        <a:buChar char="Ø"/>
                      </a:pPr>
                      <a:r>
                        <a:rPr lang="zh-CN" altLang="en-US" sz="1200" dirty="0"/>
                        <a:t>支持大规模数据分析与监控，帮助实时定位问题并快速响应。</a:t>
                      </a:r>
                    </a:p>
                    <a:p>
                      <a:pPr marL="171450" indent="-171450">
                        <a:lnSpc>
                          <a:spcPct val="120000"/>
                        </a:lnSpc>
                        <a:buFont typeface="Wingdings" panose="05000000000000000000" pitchFamily="2" charset="2"/>
                        <a:buChar char="Ø"/>
                      </a:pPr>
                      <a:r>
                        <a:rPr lang="zh-CN" altLang="en-US" sz="1200" dirty="0"/>
                        <a:t>提供高水平的安全性与合规性，保障企业关键数据隐私。</a:t>
                      </a:r>
                    </a:p>
                    <a:p>
                      <a:pPr marL="171450" indent="-171450">
                        <a:lnSpc>
                          <a:spcPct val="120000"/>
                        </a:lnSpc>
                        <a:buFont typeface="Wingdings" panose="05000000000000000000" pitchFamily="2" charset="2"/>
                        <a:buChar char="Ø"/>
                      </a:pPr>
                      <a:r>
                        <a:rPr lang="zh-CN" altLang="en-US" sz="1200" dirty="0"/>
                        <a:t>高级算法、批量处理、智能推荐等功能，进一步提升大生产效率。</a:t>
                      </a:r>
                    </a:p>
                  </a:txBody>
                  <a:tcPr/>
                </a:tc>
                <a:extLst>
                  <a:ext uri="{0D108BD9-81ED-4DB2-BD59-A6C34878D82A}">
                    <a16:rowId xmlns:a16="http://schemas.microsoft.com/office/drawing/2014/main" val="2895177344"/>
                  </a:ext>
                </a:extLst>
              </a:tr>
              <a:tr h="370840">
                <a:tc>
                  <a:txBody>
                    <a:bodyPr/>
                    <a:lstStyle/>
                    <a:p>
                      <a:pPr algn="ctr">
                        <a:lnSpc>
                          <a:spcPct val="120000"/>
                        </a:lnSpc>
                      </a:pPr>
                      <a:r>
                        <a:rPr lang="zh-CN" altLang="en-US" sz="1200" dirty="0"/>
                        <a:t>价值与市场规模</a:t>
                      </a:r>
                    </a:p>
                  </a:txBody>
                  <a:tcPr anchor="ctr"/>
                </a:tc>
                <a:tc>
                  <a:txBody>
                    <a:bodyPr/>
                    <a:lstStyle/>
                    <a:p>
                      <a:pPr>
                        <a:lnSpc>
                          <a:spcPct val="120000"/>
                        </a:lnSpc>
                      </a:pPr>
                      <a:r>
                        <a:rPr lang="zh-CN" altLang="en-US" sz="1200" b="1" dirty="0"/>
                        <a:t>贡献高额收入</a:t>
                      </a:r>
                      <a:r>
                        <a:rPr lang="zh-CN" altLang="en-US" sz="1200" dirty="0"/>
                        <a:t>：虽然企业用户数量相对较少，但订阅金额大、付费能力强。</a:t>
                      </a:r>
                      <a:endParaRPr lang="en-US" altLang="zh-CN" sz="1200" dirty="0"/>
                    </a:p>
                    <a:p>
                      <a:pPr>
                        <a:lnSpc>
                          <a:spcPct val="120000"/>
                        </a:lnSpc>
                      </a:pPr>
                      <a:r>
                        <a:rPr lang="zh-CN" altLang="en-US" sz="1200" b="1" dirty="0"/>
                        <a:t>占比</a:t>
                      </a:r>
                      <a:r>
                        <a:rPr lang="zh-CN" altLang="en-US" sz="1200" dirty="0"/>
                        <a:t>：预计占总用户基数的</a:t>
                      </a:r>
                      <a:r>
                        <a:rPr lang="en-US" altLang="zh-CN" sz="1200" dirty="0"/>
                        <a:t>20-30%</a:t>
                      </a:r>
                      <a:r>
                        <a:rPr lang="zh-CN" altLang="en-US" sz="1200" dirty="0"/>
                        <a:t>，但贡献营收占比可达相当高的比例。</a:t>
                      </a:r>
                      <a:endParaRPr lang="en-US" altLang="zh-CN" sz="1200" dirty="0"/>
                    </a:p>
                    <a:p>
                      <a:pPr>
                        <a:lnSpc>
                          <a:spcPct val="120000"/>
                        </a:lnSpc>
                      </a:pPr>
                      <a:r>
                        <a:rPr lang="zh-CN" altLang="en-US" sz="1200" b="1" dirty="0"/>
                        <a:t>付费模式</a:t>
                      </a:r>
                      <a:r>
                        <a:rPr lang="zh-CN" altLang="en-US" sz="1200" dirty="0"/>
                        <a:t>：倾向于企业级会员或定制化解决方案，需求包括专属技术支持、大数据分析、隐私与合规保障等。</a:t>
                      </a:r>
                    </a:p>
                  </a:txBody>
                  <a:tcPr/>
                </a:tc>
                <a:extLst>
                  <a:ext uri="{0D108BD9-81ED-4DB2-BD59-A6C34878D82A}">
                    <a16:rowId xmlns:a16="http://schemas.microsoft.com/office/drawing/2014/main" val="3246920833"/>
                  </a:ext>
                </a:extLst>
              </a:tr>
            </a:tbl>
          </a:graphicData>
        </a:graphic>
      </p:graphicFrame>
    </p:spTree>
    <p:extLst>
      <p:ext uri="{BB962C8B-B14F-4D97-AF65-F5344CB8AC3E}">
        <p14:creationId xmlns:p14="http://schemas.microsoft.com/office/powerpoint/2010/main" val="14660590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TotalTime>
  <Words>5388</Words>
  <Application>Microsoft Office PowerPoint</Application>
  <PresentationFormat>宽屏</PresentationFormat>
  <Paragraphs>283</Paragraphs>
  <Slides>36</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36</vt:i4>
      </vt:variant>
    </vt:vector>
  </HeadingPairs>
  <TitlesOfParts>
    <vt:vector size="41" baseType="lpstr">
      <vt:lpstr>等线</vt:lpstr>
      <vt:lpstr>Wingdings</vt:lpstr>
      <vt:lpstr>Arial</vt:lpstr>
      <vt:lpstr>微软雅黑</vt:lpstr>
      <vt:lpstr>1_Office 主题​​</vt:lpstr>
      <vt:lpstr>Atlas.Y：用于优化酵母菌亚细胞定位的分子标签设计软件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Atlas.Y：用于优化酵母菌亚细胞定位的分子标签设计软件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三维图像传感器信号增强网络的轻量化方法 Lightweight Method for 3D Image Sensor Signal Enhancement Network</dc:title>
  <dc:creator>Minmus Lin</dc:creator>
  <cp:lastModifiedBy>HC1241</cp:lastModifiedBy>
  <cp:revision>59</cp:revision>
  <dcterms:created xsi:type="dcterms:W3CDTF">2024-04-26T08:38:38Z</dcterms:created>
  <dcterms:modified xsi:type="dcterms:W3CDTF">2025-04-25T09:42:20Z</dcterms:modified>
</cp:coreProperties>
</file>